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491" r:id="rId3"/>
    <p:sldId id="637" r:id="rId4"/>
    <p:sldId id="638" r:id="rId5"/>
    <p:sldId id="437" r:id="rId6"/>
    <p:sldId id="384" r:id="rId7"/>
    <p:sldId id="387" r:id="rId8"/>
    <p:sldId id="441" r:id="rId9"/>
    <p:sldId id="256" r:id="rId10"/>
    <p:sldId id="257" r:id="rId11"/>
    <p:sldId id="258" r:id="rId12"/>
    <p:sldId id="259" r:id="rId13"/>
    <p:sldId id="260" r:id="rId14"/>
    <p:sldId id="261" r:id="rId15"/>
    <p:sldId id="619" r:id="rId16"/>
    <p:sldId id="639" r:id="rId17"/>
    <p:sldId id="6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2D7018-689E-8FD7-BB41-B42D173028FD}" name="Parks, Robbie M" initials="RP" userId="S::rmp15@ic.ac.uk::cb6b7f8d-c7e1-44f5-b2d9-a44f305898c3" providerId="AD"/>
  <p188:author id="{86087A6C-62CE-8A13-FE17-B1CBD0CCEC97}" name="Gabriella Meltzer" initials="GM" userId="1922e6e6f0c2cea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95827"/>
  </p:normalViewPr>
  <p:slideViewPr>
    <p:cSldViewPr snapToGrid="0">
      <p:cViewPr>
        <p:scale>
          <a:sx n="69" d="100"/>
          <a:sy n="69" d="100"/>
        </p:scale>
        <p:origin x="213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90605-E495-2147-8C50-A56F33701715}" type="datetimeFigureOut">
              <a:rPr lang="en-US" smtClean="0"/>
              <a:t>9/22/23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D2DF-7C1D-FF4D-9323-A98D7018581A}" type="slidenum">
              <a:rPr lang="en-US" smtClean="0"/>
              <a:t>‹#›</a:t>
            </a:fld>
            <a:endParaRPr lang="en-US"/>
          </a:p>
        </p:txBody>
      </p:sp>
    </p:spTree>
    <p:extLst>
      <p:ext uri="{BB962C8B-B14F-4D97-AF65-F5344CB8AC3E}">
        <p14:creationId xmlns:p14="http://schemas.microsoft.com/office/powerpoint/2010/main" val="2359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a:t>
            </a:fld>
            <a:endParaRPr lang="en-US"/>
          </a:p>
        </p:txBody>
      </p:sp>
    </p:spTree>
    <p:extLst>
      <p:ext uri="{BB962C8B-B14F-4D97-AF65-F5344CB8AC3E}">
        <p14:creationId xmlns:p14="http://schemas.microsoft.com/office/powerpoint/2010/main" val="402601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Also good to note that we conducted several sensitivity analyses, including truncated enrolment at 95th and </a:t>
            </a:r>
            <a:r>
              <a:rPr lang="en-GB" sz="1200" kern="1200">
                <a:solidFill>
                  <a:schemeClr val="tx1"/>
                </a:solidFill>
                <a:effectLst/>
                <a:latin typeface="+mn-lt"/>
                <a:ea typeface="+mn-ea"/>
                <a:cs typeface="+mn-cs"/>
              </a:rPr>
              <a:t>5</a:t>
            </a:r>
            <a:r>
              <a:rPr lang="en-GB" sz="1200" kern="1200" baseline="30000">
                <a:solidFill>
                  <a:schemeClr val="tx1"/>
                </a:solidFill>
                <a:effectLst/>
                <a:latin typeface="+mn-lt"/>
                <a:ea typeface="+mn-ea"/>
                <a:cs typeface="+mn-cs"/>
              </a:rPr>
              <a:t>th</a:t>
            </a:r>
            <a:r>
              <a:rPr lang="en-GB" sz="1200" kern="1200">
                <a:solidFill>
                  <a:schemeClr val="tx1"/>
                </a:solidFill>
                <a:effectLst/>
                <a:latin typeface="+mn-lt"/>
                <a:ea typeface="+mn-ea"/>
                <a:cs typeface="+mn-cs"/>
              </a:rPr>
              <a:t> percentiles, lagged, </a:t>
            </a:r>
            <a:r>
              <a:rPr lang="en-GB" sz="1200" kern="1200" dirty="0">
                <a:solidFill>
                  <a:schemeClr val="tx1"/>
                </a:solidFill>
                <a:effectLst/>
                <a:latin typeface="+mn-lt"/>
                <a:ea typeface="+mn-ea"/>
                <a:cs typeface="+mn-cs"/>
              </a:rPr>
              <a:t>and only one hurricane/</a:t>
            </a:r>
            <a:r>
              <a:rPr lang="en-GB" sz="1200" kern="1200">
                <a:solidFill>
                  <a:schemeClr val="tx1"/>
                </a:solidFill>
                <a:effectLst/>
                <a:latin typeface="+mn-lt"/>
                <a:ea typeface="+mn-ea"/>
                <a:cs typeface="+mn-cs"/>
              </a:rPr>
              <a:t>tropical cyclone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15</a:t>
            </a:fld>
            <a:endParaRPr lang="en-US"/>
          </a:p>
        </p:txBody>
      </p:sp>
    </p:spTree>
    <p:extLst>
      <p:ext uri="{BB962C8B-B14F-4D97-AF65-F5344CB8AC3E}">
        <p14:creationId xmlns:p14="http://schemas.microsoft.com/office/powerpoint/2010/main" val="4978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16</a:t>
            </a:fld>
            <a:endParaRPr lang="en-US"/>
          </a:p>
        </p:txBody>
      </p:sp>
    </p:spTree>
    <p:extLst>
      <p:ext uri="{BB962C8B-B14F-4D97-AF65-F5344CB8AC3E}">
        <p14:creationId xmlns:p14="http://schemas.microsoft.com/office/powerpoint/2010/main" val="320475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17</a:t>
            </a:fld>
            <a:endParaRPr lang="en-US"/>
          </a:p>
        </p:txBody>
      </p:sp>
    </p:spTree>
    <p:extLst>
      <p:ext uri="{BB962C8B-B14F-4D97-AF65-F5344CB8AC3E}">
        <p14:creationId xmlns:p14="http://schemas.microsoft.com/office/powerpoint/2010/main" val="27696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Time (1 min)</a:t>
            </a:r>
            <a:endParaRPr lang="en-GB" dirty="0"/>
          </a:p>
          <a:p>
            <a:pPr marL="171450" indent="-171450">
              <a:buFont typeface="Arial" panose="020B0604020202020204" pitchFamily="34" charset="0"/>
              <a:buChar char="•"/>
            </a:pPr>
            <a:r>
              <a:rPr lang="en-GB" dirty="0"/>
              <a:t>CLICK then leave!</a:t>
            </a:r>
          </a:p>
          <a:p>
            <a:pPr marL="171450" indent="-171450">
              <a:buFont typeface="Arial" panose="020B0604020202020204" pitchFamily="34" charset="0"/>
              <a:buChar char="•"/>
            </a:pPr>
            <a:r>
              <a:rPr lang="en-GB" dirty="0"/>
              <a:t>Tropical cyclones, such as hurricanes and tropical storms (such as Henri right now), as you can see an example of here, are intense circular storms that originate over warm tropical oceans and are characterized by low atmospheric pressure, and high wind speeds</a:t>
            </a:r>
          </a:p>
          <a:p>
            <a:pPr marL="171450" indent="-171450">
              <a:buFont typeface="Arial" panose="020B0604020202020204" pitchFamily="34" charset="0"/>
              <a:buChar char="•"/>
            </a:pPr>
            <a:r>
              <a:rPr lang="en-GB" dirty="0"/>
              <a:t>They draw energy from the sea surface and maintain strength as long as they remain over warm water</a:t>
            </a:r>
          </a:p>
          <a:p>
            <a:pPr marL="171450" indent="-171450">
              <a:buFont typeface="Arial" panose="020B0604020202020204" pitchFamily="34" charset="0"/>
              <a:buChar char="•"/>
            </a:pPr>
            <a:r>
              <a:rPr lang="en-GB" dirty="0"/>
              <a:t>When they make landfall it can be extremely disruptive and very destructive</a:t>
            </a:r>
          </a:p>
          <a:p>
            <a:pPr marL="171450" indent="-171450">
              <a:buFont typeface="Arial" panose="020B0604020202020204" pitchFamily="34" charset="0"/>
              <a:buChar char="•"/>
            </a:pPr>
            <a:r>
              <a:rPr lang="en-GB" dirty="0"/>
              <a:t>Several hurricane-force tropical cyclones live long in the memory of many people in the United States</a:t>
            </a:r>
          </a:p>
          <a:p>
            <a:pPr marL="171450" indent="-171450">
              <a:buFont typeface="Arial" panose="020B0604020202020204" pitchFamily="34" charset="0"/>
              <a:buChar char="•"/>
            </a:pPr>
            <a:r>
              <a:rPr lang="en-GB" dirty="0"/>
              <a:t>Why should we care about them in relation to health?</a:t>
            </a:r>
          </a:p>
          <a:p>
            <a:pPr marL="171450" indent="-171450">
              <a:buFont typeface="Arial" panose="020B0604020202020204" pitchFamily="34" charset="0"/>
              <a:buChar char="•"/>
            </a:pPr>
            <a:r>
              <a:rPr lang="en-GB" dirty="0"/>
              <a:t>CLICK</a:t>
            </a:r>
          </a:p>
        </p:txBody>
      </p:sp>
      <p:sp>
        <p:nvSpPr>
          <p:cNvPr id="4" name="Slide Number Placeholder 3"/>
          <p:cNvSpPr>
            <a:spLocks noGrp="1"/>
          </p:cNvSpPr>
          <p:nvPr>
            <p:ph type="sldNum" sz="quarter" idx="5"/>
          </p:nvPr>
        </p:nvSpPr>
        <p:spPr/>
        <p:txBody>
          <a:bodyPr/>
          <a:lstStyle/>
          <a:p>
            <a:fld id="{0DE134EC-9257-9842-981B-612EDD954206}" type="slidenum">
              <a:rPr lang="en-US" smtClean="0"/>
              <a:t>2</a:t>
            </a:fld>
            <a:endParaRPr lang="en-US"/>
          </a:p>
        </p:txBody>
      </p:sp>
    </p:spTree>
    <p:extLst>
      <p:ext uri="{BB962C8B-B14F-4D97-AF65-F5344CB8AC3E}">
        <p14:creationId xmlns:p14="http://schemas.microsoft.com/office/powerpoint/2010/main" val="93050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Robbie: Standardized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SEDAC info? https://</a:t>
            </a:r>
            <a:r>
              <a:rPr lang="en-GB" dirty="0" err="1"/>
              <a:t>exhibits.stanford.edu</a:t>
            </a:r>
            <a:r>
              <a:rPr lang="en-GB" dirty="0"/>
              <a:t>/data/</a:t>
            </a:r>
            <a:r>
              <a:rPr lang="en-GB" dirty="0" err="1"/>
              <a:t>catalog</a:t>
            </a:r>
            <a:r>
              <a:rPr lang="en-GB" dirty="0"/>
              <a:t>/db586ns4974</a:t>
            </a:r>
          </a:p>
        </p:txBody>
      </p:sp>
      <p:sp>
        <p:nvSpPr>
          <p:cNvPr id="4" name="Slide Number Placeholder 3"/>
          <p:cNvSpPr>
            <a:spLocks noGrp="1"/>
          </p:cNvSpPr>
          <p:nvPr>
            <p:ph type="sldNum" sz="quarter" idx="5"/>
          </p:nvPr>
        </p:nvSpPr>
        <p:spPr/>
        <p:txBody>
          <a:bodyPr/>
          <a:lstStyle/>
          <a:p>
            <a:fld id="{0DE134EC-9257-9842-981B-612EDD954206}" type="slidenum">
              <a:rPr lang="en-US" smtClean="0"/>
              <a:t>3</a:t>
            </a:fld>
            <a:endParaRPr lang="en-US"/>
          </a:p>
        </p:txBody>
      </p:sp>
    </p:spTree>
    <p:extLst>
      <p:ext uri="{BB962C8B-B14F-4D97-AF65-F5344CB8AC3E}">
        <p14:creationId xmlns:p14="http://schemas.microsoft.com/office/powerpoint/2010/main" val="47317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4</a:t>
            </a:fld>
            <a:endParaRPr lang="en-US"/>
          </a:p>
        </p:txBody>
      </p:sp>
    </p:spTree>
    <p:extLst>
      <p:ext uri="{BB962C8B-B14F-4D97-AF65-F5344CB8AC3E}">
        <p14:creationId xmlns:p14="http://schemas.microsoft.com/office/powerpoint/2010/main" val="144774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E134EC-9257-9842-981B-612EDD954206}" type="slidenum">
              <a:rPr lang="en-US" smtClean="0"/>
              <a:t>5</a:t>
            </a:fld>
            <a:endParaRPr lang="en-US"/>
          </a:p>
        </p:txBody>
      </p:sp>
    </p:spTree>
    <p:extLst>
      <p:ext uri="{BB962C8B-B14F-4D97-AF65-F5344CB8AC3E}">
        <p14:creationId xmlns:p14="http://schemas.microsoft.com/office/powerpoint/2010/main" val="5704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6</a:t>
            </a:fld>
            <a:endParaRPr lang="en-US"/>
          </a:p>
        </p:txBody>
      </p:sp>
    </p:spTree>
    <p:extLst>
      <p:ext uri="{BB962C8B-B14F-4D97-AF65-F5344CB8AC3E}">
        <p14:creationId xmlns:p14="http://schemas.microsoft.com/office/powerpoint/2010/main" val="17459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SEDA test scores are scaled such that a score of 4 is equal to the average national NAEP score across four cohorts of students in fourth grade in the spring of 2009, 2011, 2013, and 2015</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According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SEDA documentation, “1 unit in this metric is equal to the average per-grade increase in scores between fourth and eighth grade for those same cohorts, assuming usual grade promotion.” This allows scores to be comparable across the entire US, over time, and across grades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7</a:t>
            </a:fld>
            <a:endParaRPr lang="en-US"/>
          </a:p>
        </p:txBody>
      </p:sp>
    </p:spTree>
    <p:extLst>
      <p:ext uri="{BB962C8B-B14F-4D97-AF65-F5344CB8AC3E}">
        <p14:creationId xmlns:p14="http://schemas.microsoft.com/office/powerpoint/2010/main" val="51672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34EC-9257-9842-981B-612EDD954206}" type="slidenum">
              <a:rPr lang="en-US" smtClean="0"/>
              <a:t>8</a:t>
            </a:fld>
            <a:endParaRPr lang="en-US"/>
          </a:p>
        </p:txBody>
      </p:sp>
    </p:spTree>
    <p:extLst>
      <p:ext uri="{BB962C8B-B14F-4D97-AF65-F5344CB8AC3E}">
        <p14:creationId xmlns:p14="http://schemas.microsoft.com/office/powerpoint/2010/main" val="40998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0D2DF-7C1D-FF4D-9323-A98D7018581A}" type="slidenum">
              <a:rPr lang="en-US" smtClean="0"/>
              <a:t>10</a:t>
            </a:fld>
            <a:endParaRPr lang="en-US"/>
          </a:p>
        </p:txBody>
      </p:sp>
    </p:spTree>
    <p:extLst>
      <p:ext uri="{BB962C8B-B14F-4D97-AF65-F5344CB8AC3E}">
        <p14:creationId xmlns:p14="http://schemas.microsoft.com/office/powerpoint/2010/main" val="317102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7B90-3784-E9F2-66E9-56F2F4D9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02DF9-BD53-3A97-E71E-30BDA48D9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CDA9E-2B63-1AC7-DB2D-3FCAC20D008B}"/>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AA89A3EC-9B49-FD21-6792-E541499E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2DF42-5A34-BF7E-20E3-8B632B58170F}"/>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14363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2BD-3794-34C2-C6BA-69432577D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B2A24-CA40-643F-2511-DAC6D9E59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D54F1-398E-59DA-F687-F9B29EAA903F}"/>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3FDCCB12-F031-9B4F-4FC6-EF3C6416A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C1E0-5BD5-B1F2-4379-6C8025DC3A9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231067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9997F-8167-439D-AD29-977670082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5170-C8EE-8521-DE49-91ED89AE2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F9C97-FDEA-7138-E566-47366FE8B03D}"/>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DF3D8604-7ED1-2AC0-E2BF-3373EC1A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17DF2-3141-3548-E883-C65104BE989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40934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87A1891-3F35-1848-B24C-B4DDEEE40FCB}"/>
              </a:ext>
            </a:extLst>
          </p:cNvPr>
          <p:cNvSpPr/>
          <p:nvPr userDrawn="1"/>
        </p:nvSpPr>
        <p:spPr>
          <a:xfrm>
            <a:off x="1003800" y="1700808"/>
            <a:ext cx="10184400" cy="4824000"/>
          </a:xfrm>
          <a:prstGeom prst="roundRect">
            <a:avLst>
              <a:gd name="adj" fmla="val 88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endParaRPr lang="en-GB"/>
          </a:p>
        </p:txBody>
      </p:sp>
      <p:sp>
        <p:nvSpPr>
          <p:cNvPr id="14" name="Title 13">
            <a:extLst>
              <a:ext uri="{FF2B5EF4-FFF2-40B4-BE49-F238E27FC236}">
                <a16:creationId xmlns:a16="http://schemas.microsoft.com/office/drawing/2014/main" id="{E3E0A34A-56DB-B245-B5D4-8CDFAFA8B2C8}"/>
              </a:ext>
            </a:extLst>
          </p:cNvPr>
          <p:cNvSpPr>
            <a:spLocks noGrp="1"/>
          </p:cNvSpPr>
          <p:nvPr>
            <p:ph type="title" hasCustomPrompt="1"/>
          </p:nvPr>
        </p:nvSpPr>
        <p:spPr>
          <a:xfrm>
            <a:off x="1346447" y="2023520"/>
            <a:ext cx="9499107" cy="2441309"/>
          </a:xfrm>
          <a:prstGeom prst="rect">
            <a:avLst/>
          </a:prstGeom>
        </p:spPr>
        <p:txBody>
          <a:bodyPr lIns="0" tIns="0" rIns="0" bIns="0"/>
          <a:lstStyle>
            <a:lvl1pPr algn="l">
              <a:lnSpc>
                <a:spcPts val="6900"/>
              </a:lnSpc>
              <a:defRPr sz="6850" b="1" i="0">
                <a:solidFill>
                  <a:schemeClr val="bg1"/>
                </a:solidFill>
                <a:latin typeface="+mj-lt"/>
              </a:defRPr>
            </a:lvl1pPr>
          </a:lstStyle>
          <a:p>
            <a:r>
              <a:rPr lang="en-US" dirty="0"/>
              <a:t>Presentation title goes here – over up to three lines maximum</a:t>
            </a:r>
            <a:endParaRPr lang="en-GB" dirty="0"/>
          </a:p>
        </p:txBody>
      </p:sp>
      <p:sp>
        <p:nvSpPr>
          <p:cNvPr id="18" name="Text Placeholder 17">
            <a:extLst>
              <a:ext uri="{FF2B5EF4-FFF2-40B4-BE49-F238E27FC236}">
                <a16:creationId xmlns:a16="http://schemas.microsoft.com/office/drawing/2014/main" id="{5441F64B-2D69-354C-BAB1-ACF2D4F7363B}"/>
              </a:ext>
            </a:extLst>
          </p:cNvPr>
          <p:cNvSpPr>
            <a:spLocks noGrp="1"/>
          </p:cNvSpPr>
          <p:nvPr>
            <p:ph type="body" sz="quarter" idx="10" hasCustomPrompt="1"/>
          </p:nvPr>
        </p:nvSpPr>
        <p:spPr>
          <a:xfrm>
            <a:off x="1346447" y="4714970"/>
            <a:ext cx="9499107" cy="730254"/>
          </a:xfrm>
          <a:prstGeom prst="rect">
            <a:avLst/>
          </a:prstGeom>
        </p:spPr>
        <p:txBody>
          <a:bodyPr lIns="0" tIns="0" rIns="0" bIns="0"/>
          <a:lstStyle>
            <a:lvl1pPr marL="0" indent="0">
              <a:lnSpc>
                <a:spcPts val="2900"/>
              </a:lnSpc>
              <a:buNone/>
              <a:defRPr sz="2500" b="0" i="0">
                <a:solidFill>
                  <a:schemeClr val="bg1"/>
                </a:solidFill>
                <a:latin typeface="+mj-lt"/>
              </a:defRPr>
            </a:lvl1pPr>
            <a:lvl2pPr marL="457200" indent="0">
              <a:buNone/>
              <a:defRPr sz="2500" b="0" i="0">
                <a:solidFill>
                  <a:schemeClr val="bg1"/>
                </a:solidFill>
                <a:latin typeface="Meta OT Book" panose="020B0504030101020102" pitchFamily="34" charset="77"/>
              </a:defRPr>
            </a:lvl2pPr>
            <a:lvl3pPr marL="914400" indent="0">
              <a:buNone/>
              <a:defRPr sz="2500" b="0" i="0">
                <a:solidFill>
                  <a:schemeClr val="bg1"/>
                </a:solidFill>
                <a:latin typeface="Meta OT Book" panose="020B0504030101020102" pitchFamily="34" charset="77"/>
              </a:defRPr>
            </a:lvl3pPr>
            <a:lvl4pPr marL="1371600" indent="0">
              <a:buNone/>
              <a:defRPr sz="2500" b="0" i="0">
                <a:solidFill>
                  <a:schemeClr val="bg1"/>
                </a:solidFill>
                <a:latin typeface="Meta OT Book" panose="020B0504030101020102" pitchFamily="34" charset="77"/>
              </a:defRPr>
            </a:lvl4pPr>
            <a:lvl5pPr marL="1828800" indent="0">
              <a:buNone/>
              <a:defRPr sz="2500" b="0" i="0">
                <a:solidFill>
                  <a:schemeClr val="bg1"/>
                </a:solidFill>
                <a:latin typeface="Meta OT Book" panose="020B0504030101020102" pitchFamily="34" charset="77"/>
              </a:defRPr>
            </a:lvl5pPr>
          </a:lstStyle>
          <a:p>
            <a:pPr lvl="0"/>
            <a:r>
              <a:rPr lang="en-US" dirty="0"/>
              <a:t>Subhead goes in this space, preferably one line only, but no more than two lines at most</a:t>
            </a:r>
            <a:endParaRPr lang="en-GB" dirty="0"/>
          </a:p>
        </p:txBody>
      </p:sp>
      <p:sp>
        <p:nvSpPr>
          <p:cNvPr id="20" name="Text Placeholder 19">
            <a:extLst>
              <a:ext uri="{FF2B5EF4-FFF2-40B4-BE49-F238E27FC236}">
                <a16:creationId xmlns:a16="http://schemas.microsoft.com/office/drawing/2014/main" id="{BA5E0F29-9B88-D84B-BB31-6E870D06E1AF}"/>
              </a:ext>
            </a:extLst>
          </p:cNvPr>
          <p:cNvSpPr>
            <a:spLocks noGrp="1"/>
          </p:cNvSpPr>
          <p:nvPr>
            <p:ph type="body" sz="quarter" idx="11" hasCustomPrompt="1"/>
          </p:nvPr>
        </p:nvSpPr>
        <p:spPr>
          <a:xfrm>
            <a:off x="1346447" y="5685965"/>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Author Name/s</a:t>
            </a:r>
            <a:endParaRPr lang="en-GB" dirty="0"/>
          </a:p>
        </p:txBody>
      </p:sp>
      <p:sp>
        <p:nvSpPr>
          <p:cNvPr id="21" name="Text Placeholder 19">
            <a:extLst>
              <a:ext uri="{FF2B5EF4-FFF2-40B4-BE49-F238E27FC236}">
                <a16:creationId xmlns:a16="http://schemas.microsoft.com/office/drawing/2014/main" id="{FB6AFA3A-F814-4243-B8FB-E4A90A169A08}"/>
              </a:ext>
            </a:extLst>
          </p:cNvPr>
          <p:cNvSpPr>
            <a:spLocks noGrp="1"/>
          </p:cNvSpPr>
          <p:nvPr>
            <p:ph type="body" sz="quarter" idx="12" hasCustomPrompt="1"/>
          </p:nvPr>
        </p:nvSpPr>
        <p:spPr>
          <a:xfrm>
            <a:off x="1346447" y="5914656"/>
            <a:ext cx="9499107" cy="191308"/>
          </a:xfrm>
          <a:prstGeom prst="rect">
            <a:avLst/>
          </a:prstGeom>
        </p:spPr>
        <p:txBody>
          <a:bodyPr lIns="0" tIns="0" rIns="0" bIns="0"/>
          <a:lstStyle>
            <a:lvl1pPr marL="0" indent="0">
              <a:lnSpc>
                <a:spcPts val="1800"/>
              </a:lnSpc>
              <a:buNone/>
              <a:defRPr sz="1500" b="0" i="0">
                <a:solidFill>
                  <a:schemeClr val="bg1"/>
                </a:solidFill>
                <a:latin typeface="+mn-lt"/>
              </a:defRPr>
            </a:lvl1pPr>
            <a:lvl2pPr marL="457200" indent="0">
              <a:buNone/>
              <a:defRPr b="0" i="0">
                <a:solidFill>
                  <a:schemeClr val="bg1"/>
                </a:solidFill>
                <a:latin typeface="Meta OT Medium" panose="020B0504030101020102" pitchFamily="34" charset="77"/>
              </a:defRPr>
            </a:lvl2pPr>
            <a:lvl3pPr marL="914400" indent="0">
              <a:buNone/>
              <a:defRPr b="0" i="0">
                <a:solidFill>
                  <a:schemeClr val="bg1"/>
                </a:solidFill>
                <a:latin typeface="Meta OT Medium" panose="020B0504030101020102" pitchFamily="34" charset="77"/>
              </a:defRPr>
            </a:lvl3pPr>
            <a:lvl4pPr marL="1371600" indent="0">
              <a:buNone/>
              <a:defRPr b="0" i="0">
                <a:solidFill>
                  <a:schemeClr val="bg1"/>
                </a:solidFill>
                <a:latin typeface="Meta OT Medium" panose="020B0504030101020102" pitchFamily="34" charset="77"/>
              </a:defRPr>
            </a:lvl4pPr>
            <a:lvl5pPr marL="1828800" indent="0">
              <a:buNone/>
              <a:defRPr b="0" i="0">
                <a:solidFill>
                  <a:schemeClr val="bg1"/>
                </a:solidFill>
                <a:latin typeface="Meta OT Medium" panose="020B0504030101020102" pitchFamily="34" charset="77"/>
              </a:defRPr>
            </a:lvl5pPr>
          </a:lstStyle>
          <a:p>
            <a:pPr lvl="0"/>
            <a:r>
              <a:rPr lang="en-US" dirty="0"/>
              <a:t>31 10 2018</a:t>
            </a:r>
            <a:endParaRPr lang="en-GB" dirty="0"/>
          </a:p>
        </p:txBody>
      </p:sp>
      <p:sp>
        <p:nvSpPr>
          <p:cNvPr id="2" name="Date Placeholder 1">
            <a:extLst>
              <a:ext uri="{FF2B5EF4-FFF2-40B4-BE49-F238E27FC236}">
                <a16:creationId xmlns:a16="http://schemas.microsoft.com/office/drawing/2014/main" id="{2CAC7CEF-47E0-D241-93F1-5EE96469AFBE}"/>
              </a:ext>
            </a:extLst>
          </p:cNvPr>
          <p:cNvSpPr>
            <a:spLocks noGrp="1"/>
          </p:cNvSpPr>
          <p:nvPr>
            <p:ph type="dt" sz="half" idx="13"/>
          </p:nvPr>
        </p:nvSpPr>
        <p:spPr/>
        <p:txBody>
          <a:bodyPr/>
          <a:lstStyle/>
          <a:p>
            <a:endParaRPr lang="en-US"/>
          </a:p>
        </p:txBody>
      </p:sp>
      <p:sp>
        <p:nvSpPr>
          <p:cNvPr id="3" name="Footer Placeholder 2">
            <a:extLst>
              <a:ext uri="{FF2B5EF4-FFF2-40B4-BE49-F238E27FC236}">
                <a16:creationId xmlns:a16="http://schemas.microsoft.com/office/drawing/2014/main" id="{79167CA1-2DB3-AD47-9BF4-BB0C1FED1DCB}"/>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12F4E56C-C770-C347-B764-CF0B6571552F}"/>
              </a:ext>
            </a:extLst>
          </p:cNvPr>
          <p:cNvSpPr>
            <a:spLocks noGrp="1"/>
          </p:cNvSpPr>
          <p:nvPr>
            <p:ph type="sldNum" sz="quarter" idx="15"/>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2468780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86439C-E8BC-9345-9562-4C0A2E54394D}"/>
              </a:ext>
            </a:extLst>
          </p:cNvPr>
          <p:cNvSpPr>
            <a:spLocks noGrp="1"/>
          </p:cNvSpPr>
          <p:nvPr>
            <p:ph type="title"/>
          </p:nvPr>
        </p:nvSpPr>
        <p:spPr>
          <a:xfrm>
            <a:off x="985838" y="452761"/>
            <a:ext cx="6941921" cy="580514"/>
          </a:xfrm>
          <a:prstGeom prst="rect">
            <a:avLst/>
          </a:prstGeom>
        </p:spPr>
        <p:txBody>
          <a:bodyPr lIns="0" tIns="0" rIns="0" bIns="0"/>
          <a:lstStyle>
            <a:lvl1pPr algn="l">
              <a:defRPr sz="3600"/>
            </a:lvl1pPr>
          </a:lstStyle>
          <a:p>
            <a:r>
              <a:rPr lang="en-US"/>
              <a:t>Click to edit Master title style</a:t>
            </a:r>
            <a:endParaRPr lang="en-GB" dirty="0"/>
          </a:p>
        </p:txBody>
      </p:sp>
      <p:sp>
        <p:nvSpPr>
          <p:cNvPr id="11" name="Content Placeholder 8">
            <a:extLst>
              <a:ext uri="{FF2B5EF4-FFF2-40B4-BE49-F238E27FC236}">
                <a16:creationId xmlns:a16="http://schemas.microsoft.com/office/drawing/2014/main" id="{E1C05651-A0AE-674E-9459-699C4382B9E9}"/>
              </a:ext>
            </a:extLst>
          </p:cNvPr>
          <p:cNvSpPr>
            <a:spLocks noGrp="1"/>
          </p:cNvSpPr>
          <p:nvPr>
            <p:ph sz="quarter" idx="17"/>
          </p:nvPr>
        </p:nvSpPr>
        <p:spPr>
          <a:xfrm>
            <a:off x="817156"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12" name="Content Placeholder 8">
            <a:extLst>
              <a:ext uri="{FF2B5EF4-FFF2-40B4-BE49-F238E27FC236}">
                <a16:creationId xmlns:a16="http://schemas.microsoft.com/office/drawing/2014/main" id="{DF0B8E91-B223-6345-B876-869470A15CEC}"/>
              </a:ext>
            </a:extLst>
          </p:cNvPr>
          <p:cNvSpPr>
            <a:spLocks noGrp="1"/>
          </p:cNvSpPr>
          <p:nvPr>
            <p:ph sz="quarter" idx="18"/>
          </p:nvPr>
        </p:nvSpPr>
        <p:spPr>
          <a:xfrm>
            <a:off x="6043162" y="1304925"/>
            <a:ext cx="5006589" cy="5095875"/>
          </a:xfrm>
          <a:prstGeom prst="roundRect">
            <a:avLst>
              <a:gd name="adj" fmla="val 5866"/>
            </a:avLst>
          </a:prstGeom>
        </p:spPr>
        <p:txBody>
          <a:bodyPr/>
          <a:lstStyle>
            <a:lvl1pPr marL="457200" indent="-457200">
              <a:buFont typeface="Arial" panose="020B0604020202020204" pitchFamily="34" charset="0"/>
              <a:buChar char="•"/>
              <a:defRPr sz="2800"/>
            </a:lvl1pPr>
            <a:lvl2pPr marL="457200" indent="0">
              <a:buNone/>
              <a:defRPr sz="2800"/>
            </a:lvl2pPr>
            <a:lvl3pPr marL="914400" indent="0">
              <a:buNone/>
              <a:defRPr sz="2800"/>
            </a:lvl3pPr>
            <a:lvl4pPr marL="1371600" indent="0">
              <a:buNone/>
              <a:defRPr sz="2800"/>
            </a:lvl4pPr>
            <a:lvl5pPr marL="1828800" indent="0">
              <a:buNone/>
              <a:defRPr sz="2800"/>
            </a:lvl5pPr>
          </a:lstStyle>
          <a:p>
            <a:pPr lvl="0"/>
            <a:r>
              <a:rPr lang="en-US"/>
              <a:t>Click to edit Master text styles</a:t>
            </a:r>
          </a:p>
        </p:txBody>
      </p:sp>
      <p:sp>
        <p:nvSpPr>
          <p:cNvPr id="2" name="Date Placeholder 1">
            <a:extLst>
              <a:ext uri="{FF2B5EF4-FFF2-40B4-BE49-F238E27FC236}">
                <a16:creationId xmlns:a16="http://schemas.microsoft.com/office/drawing/2014/main" id="{8FE14FAA-6D8F-DB46-AE94-50C030318616}"/>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F565FCD-D00E-8E4E-9826-3E40B8F402B2}"/>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E79BBBD5-DF04-2D41-B57B-66F0E0698B05}"/>
              </a:ext>
            </a:extLst>
          </p:cNvPr>
          <p:cNvSpPr>
            <a:spLocks noGrp="1"/>
          </p:cNvSpPr>
          <p:nvPr>
            <p:ph type="sldNum" sz="quarter" idx="21"/>
          </p:nvPr>
        </p:nvSpPr>
        <p:spPr/>
        <p:txBody>
          <a:bodyPr/>
          <a:lstStyle/>
          <a:p>
            <a:fld id="{13462B80-D853-D54A-BDC2-64B866E8EF5A}" type="slidenum">
              <a:rPr lang="en-US" smtClean="0"/>
              <a:t>‹#›</a:t>
            </a:fld>
            <a:endParaRPr lang="en-US"/>
          </a:p>
        </p:txBody>
      </p:sp>
    </p:spTree>
    <p:extLst>
      <p:ext uri="{BB962C8B-B14F-4D97-AF65-F5344CB8AC3E}">
        <p14:creationId xmlns:p14="http://schemas.microsoft.com/office/powerpoint/2010/main" val="195778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29C-9F83-3E46-84E1-C1947D1EF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A52E0-AAD6-090E-B214-60125BA17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4427-78F5-D8DA-0D79-506A3B3708B9}"/>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D5AE4EDA-08E1-4E8D-1991-7F21E5E7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5FF6-95D4-8AF8-E7DB-746DDF65F30A}"/>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50589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56DF-799A-76EE-41C5-70CC03A82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559C1F-87E8-1A03-E6E7-834B43298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B80A0-62B1-1F11-9059-54C93B9E15D8}"/>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87CD6A44-92EB-41A0-0C60-4FEA24B7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84845-EFAF-DA19-9F59-4B7C336796B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7068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810A-FC3F-03EA-374E-2AFE7D9A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02A38-64B9-7740-3ED5-D8C2BEECB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99C57-D6B6-44B2-015D-433F45DD9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C57C1-91C1-87D4-2AC6-A1A3CE1910E7}"/>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6" name="Footer Placeholder 5">
            <a:extLst>
              <a:ext uri="{FF2B5EF4-FFF2-40B4-BE49-F238E27FC236}">
                <a16:creationId xmlns:a16="http://schemas.microsoft.com/office/drawing/2014/main" id="{06559912-A991-FCD8-AD8C-EFC615D29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8E84D-77C7-1523-C8D4-DDDA0F28A868}"/>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25176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C9FC-74B6-9912-32AA-DB1F35093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D6772-B969-C91E-A3F6-FD447C5C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93A19-6359-1C9A-E202-CB02B7751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117FA-9C24-4939-C230-F631AD66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69605-F4FA-D451-CC0C-4D6DB219B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1B62E-A107-9BDF-6CC8-5FB80A9B2BAC}"/>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8" name="Footer Placeholder 7">
            <a:extLst>
              <a:ext uri="{FF2B5EF4-FFF2-40B4-BE49-F238E27FC236}">
                <a16:creationId xmlns:a16="http://schemas.microsoft.com/office/drawing/2014/main" id="{4CCD36CC-2FDC-9C1C-CD86-9821063A18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DF7C2-23FD-EA49-D7F2-34B7FD1B822E}"/>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408409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66E4-6E14-5217-B625-723830510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E0704-1C1E-DEC6-F1E1-71F0FB8DA194}"/>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4" name="Footer Placeholder 3">
            <a:extLst>
              <a:ext uri="{FF2B5EF4-FFF2-40B4-BE49-F238E27FC236}">
                <a16:creationId xmlns:a16="http://schemas.microsoft.com/office/drawing/2014/main" id="{971D910E-DD1C-272D-2BE7-E2375C947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5E8FE-F404-DE96-8305-A07B6CCB6877}"/>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57807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48B36-447E-30AC-9563-434C9C87F19A}"/>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3" name="Footer Placeholder 2">
            <a:extLst>
              <a:ext uri="{FF2B5EF4-FFF2-40B4-BE49-F238E27FC236}">
                <a16:creationId xmlns:a16="http://schemas.microsoft.com/office/drawing/2014/main" id="{CB06C0D7-6BC8-FF83-E293-33B15C05F7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A732F-0882-3B50-5039-D8211DB7FE7B}"/>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158685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C00A-555C-5B68-90CB-C51A1CD0A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B59B-A21B-32A3-23C6-0A0348B8F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16E25-43CE-9446-5DFD-E28BF4BB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16A1-58A7-B21B-C054-0408C6D192E2}"/>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6" name="Footer Placeholder 5">
            <a:extLst>
              <a:ext uri="{FF2B5EF4-FFF2-40B4-BE49-F238E27FC236}">
                <a16:creationId xmlns:a16="http://schemas.microsoft.com/office/drawing/2014/main" id="{A5A16039-2AF3-EAA9-B966-E4C37B598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320A3-ECA7-3670-2752-2C2FDA4D6C53}"/>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97896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BC6-5766-6EFD-DC11-18FA41427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70007-5D3D-DB1B-7875-F8693CAC3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FC751-DD2E-D3CF-A8DC-773A4B7B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1E18-1DB5-9160-17B2-B912E06C9F56}"/>
              </a:ext>
            </a:extLst>
          </p:cNvPr>
          <p:cNvSpPr>
            <a:spLocks noGrp="1"/>
          </p:cNvSpPr>
          <p:nvPr>
            <p:ph type="dt" sz="half" idx="10"/>
          </p:nvPr>
        </p:nvSpPr>
        <p:spPr/>
        <p:txBody>
          <a:bodyPr/>
          <a:lstStyle/>
          <a:p>
            <a:fld id="{BF9464F3-BC6D-5B43-9A1B-2B317927ADB4}" type="datetimeFigureOut">
              <a:rPr lang="en-US" smtClean="0"/>
              <a:t>9/22/23</a:t>
            </a:fld>
            <a:endParaRPr lang="en-US"/>
          </a:p>
        </p:txBody>
      </p:sp>
      <p:sp>
        <p:nvSpPr>
          <p:cNvPr id="6" name="Footer Placeholder 5">
            <a:extLst>
              <a:ext uri="{FF2B5EF4-FFF2-40B4-BE49-F238E27FC236}">
                <a16:creationId xmlns:a16="http://schemas.microsoft.com/office/drawing/2014/main" id="{1F7974E4-A733-D74E-9C4F-B023EFE0E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521F0-4ED9-361D-6057-A4F6AD8BF875}"/>
              </a:ext>
            </a:extLst>
          </p:cNvPr>
          <p:cNvSpPr>
            <a:spLocks noGrp="1"/>
          </p:cNvSpPr>
          <p:nvPr>
            <p:ph type="sldNum" sz="quarter" idx="12"/>
          </p:nvPr>
        </p:nvSpPr>
        <p:spPr/>
        <p:txBody>
          <a:bodyPr/>
          <a:lstStyle/>
          <a:p>
            <a:fld id="{19DE940C-A82E-0C4B-9642-033433EA3C2C}" type="slidenum">
              <a:rPr lang="en-US" smtClean="0"/>
              <a:t>‹#›</a:t>
            </a:fld>
            <a:endParaRPr lang="en-US"/>
          </a:p>
        </p:txBody>
      </p:sp>
    </p:spTree>
    <p:extLst>
      <p:ext uri="{BB962C8B-B14F-4D97-AF65-F5344CB8AC3E}">
        <p14:creationId xmlns:p14="http://schemas.microsoft.com/office/powerpoint/2010/main" val="360497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EAFF5-244B-1CF4-F39E-EB3DE2026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4F9B1-7885-0332-6E3D-374E7641D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5026C6-0242-16D2-FFF7-0673CA115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464F3-BC6D-5B43-9A1B-2B317927ADB4}" type="datetimeFigureOut">
              <a:rPr lang="en-US" smtClean="0"/>
              <a:t>9/22/23</a:t>
            </a:fld>
            <a:endParaRPr lang="en-US"/>
          </a:p>
        </p:txBody>
      </p:sp>
      <p:sp>
        <p:nvSpPr>
          <p:cNvPr id="5" name="Footer Placeholder 4">
            <a:extLst>
              <a:ext uri="{FF2B5EF4-FFF2-40B4-BE49-F238E27FC236}">
                <a16:creationId xmlns:a16="http://schemas.microsoft.com/office/drawing/2014/main" id="{FC17A82C-CC1D-EC53-4139-B2C223A1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15C620-BB56-4689-9447-8352A26FD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E940C-A82E-0C4B-9642-033433EA3C2C}" type="slidenum">
              <a:rPr lang="en-US" smtClean="0"/>
              <a:t>‹#›</a:t>
            </a:fld>
            <a:endParaRPr lang="en-US"/>
          </a:p>
        </p:txBody>
      </p:sp>
    </p:spTree>
    <p:extLst>
      <p:ext uri="{BB962C8B-B14F-4D97-AF65-F5344CB8AC3E}">
        <p14:creationId xmlns:p14="http://schemas.microsoft.com/office/powerpoint/2010/main" val="359224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6793525" y="564382"/>
            <a:ext cx="4902693" cy="5681232"/>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622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6D5F5D-B96F-3BED-5F0E-D1504DE1DAC2}"/>
              </a:ext>
            </a:extLst>
          </p:cNvPr>
          <p:cNvSpPr>
            <a:spLocks noChangeArrowheads="1"/>
          </p:cNvSpPr>
          <p:nvPr/>
        </p:nvSpPr>
        <p:spPr bwMode="auto">
          <a:xfrm>
            <a:off x="2784475" y="1344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e 1">
            <a:extLst>
              <a:ext uri="{FF2B5EF4-FFF2-40B4-BE49-F238E27FC236}">
                <a16:creationId xmlns:a16="http://schemas.microsoft.com/office/drawing/2014/main" id="{EC8A0687-A3EF-17F4-C856-A4132A0754AB}"/>
              </a:ext>
            </a:extLst>
          </p:cNvPr>
          <p:cNvGraphicFramePr>
            <a:graphicFrameLocks noGrp="1"/>
          </p:cNvGraphicFramePr>
          <p:nvPr>
            <p:extLst>
              <p:ext uri="{D42A27DB-BD31-4B8C-83A1-F6EECF244321}">
                <p14:modId xmlns:p14="http://schemas.microsoft.com/office/powerpoint/2010/main" val="990810586"/>
              </p:ext>
            </p:extLst>
          </p:nvPr>
        </p:nvGraphicFramePr>
        <p:xfrm>
          <a:off x="664685" y="1344613"/>
          <a:ext cx="10806697" cy="5107523"/>
        </p:xfrm>
        <a:graphic>
          <a:graphicData uri="http://schemas.openxmlformats.org/drawingml/2006/table">
            <a:tbl>
              <a:tblPr firstRow="1" firstCol="1" bandRow="1">
                <a:tableStyleId>{7E9639D4-E3E2-4D34-9284-5A2195B3D0D7}</a:tableStyleId>
              </a:tblPr>
              <a:tblGrid>
                <a:gridCol w="2266405">
                  <a:extLst>
                    <a:ext uri="{9D8B030D-6E8A-4147-A177-3AD203B41FA5}">
                      <a16:colId xmlns:a16="http://schemas.microsoft.com/office/drawing/2014/main" val="2644486500"/>
                    </a:ext>
                  </a:extLst>
                </a:gridCol>
                <a:gridCol w="2736987">
                  <a:extLst>
                    <a:ext uri="{9D8B030D-6E8A-4147-A177-3AD203B41FA5}">
                      <a16:colId xmlns:a16="http://schemas.microsoft.com/office/drawing/2014/main" val="3805705299"/>
                    </a:ext>
                  </a:extLst>
                </a:gridCol>
                <a:gridCol w="592508">
                  <a:extLst>
                    <a:ext uri="{9D8B030D-6E8A-4147-A177-3AD203B41FA5}">
                      <a16:colId xmlns:a16="http://schemas.microsoft.com/office/drawing/2014/main" val="807534413"/>
                    </a:ext>
                  </a:extLst>
                </a:gridCol>
                <a:gridCol w="526673">
                  <a:extLst>
                    <a:ext uri="{9D8B030D-6E8A-4147-A177-3AD203B41FA5}">
                      <a16:colId xmlns:a16="http://schemas.microsoft.com/office/drawing/2014/main" val="1792107881"/>
                    </a:ext>
                  </a:extLst>
                </a:gridCol>
                <a:gridCol w="526673">
                  <a:extLst>
                    <a:ext uri="{9D8B030D-6E8A-4147-A177-3AD203B41FA5}">
                      <a16:colId xmlns:a16="http://schemas.microsoft.com/office/drawing/2014/main" val="3409276150"/>
                    </a:ext>
                  </a:extLst>
                </a:gridCol>
                <a:gridCol w="526673">
                  <a:extLst>
                    <a:ext uri="{9D8B030D-6E8A-4147-A177-3AD203B41FA5}">
                      <a16:colId xmlns:a16="http://schemas.microsoft.com/office/drawing/2014/main" val="802530815"/>
                    </a:ext>
                  </a:extLst>
                </a:gridCol>
                <a:gridCol w="526673">
                  <a:extLst>
                    <a:ext uri="{9D8B030D-6E8A-4147-A177-3AD203B41FA5}">
                      <a16:colId xmlns:a16="http://schemas.microsoft.com/office/drawing/2014/main" val="530360189"/>
                    </a:ext>
                  </a:extLst>
                </a:gridCol>
                <a:gridCol w="470740">
                  <a:extLst>
                    <a:ext uri="{9D8B030D-6E8A-4147-A177-3AD203B41FA5}">
                      <a16:colId xmlns:a16="http://schemas.microsoft.com/office/drawing/2014/main" val="694043412"/>
                    </a:ext>
                  </a:extLst>
                </a:gridCol>
                <a:gridCol w="526673">
                  <a:extLst>
                    <a:ext uri="{9D8B030D-6E8A-4147-A177-3AD203B41FA5}">
                      <a16:colId xmlns:a16="http://schemas.microsoft.com/office/drawing/2014/main" val="1866245143"/>
                    </a:ext>
                  </a:extLst>
                </a:gridCol>
                <a:gridCol w="526673">
                  <a:extLst>
                    <a:ext uri="{9D8B030D-6E8A-4147-A177-3AD203B41FA5}">
                      <a16:colId xmlns:a16="http://schemas.microsoft.com/office/drawing/2014/main" val="289657091"/>
                    </a:ext>
                  </a:extLst>
                </a:gridCol>
                <a:gridCol w="526673">
                  <a:extLst>
                    <a:ext uri="{9D8B030D-6E8A-4147-A177-3AD203B41FA5}">
                      <a16:colId xmlns:a16="http://schemas.microsoft.com/office/drawing/2014/main" val="920175231"/>
                    </a:ext>
                  </a:extLst>
                </a:gridCol>
                <a:gridCol w="526673">
                  <a:extLst>
                    <a:ext uri="{9D8B030D-6E8A-4147-A177-3AD203B41FA5}">
                      <a16:colId xmlns:a16="http://schemas.microsoft.com/office/drawing/2014/main" val="1904421439"/>
                    </a:ext>
                  </a:extLst>
                </a:gridCol>
                <a:gridCol w="526673">
                  <a:extLst>
                    <a:ext uri="{9D8B030D-6E8A-4147-A177-3AD203B41FA5}">
                      <a16:colId xmlns:a16="http://schemas.microsoft.com/office/drawing/2014/main" val="3021185827"/>
                    </a:ext>
                  </a:extLst>
                </a:gridCol>
              </a:tblGrid>
              <a:tr h="295850">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noFill/>
                      <a:prstDash val="solid"/>
                      <a:miter lim="800000"/>
                    </a:lnB>
                  </a:tcPr>
                </a:tc>
                <a:tc>
                  <a:txBody>
                    <a:bodyPr/>
                    <a:lstStyle/>
                    <a:p>
                      <a:pPr marL="0" marR="0">
                        <a:spcBef>
                          <a:spcPts val="0"/>
                        </a:spcBef>
                        <a:spcAft>
                          <a:spcPts val="0"/>
                        </a:spcAft>
                      </a:pPr>
                      <a:r>
                        <a:rPr lang="en-US" sz="12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nchor="ctr">
                    <a:lnT w="6350" cap="flat" cmpd="sng" algn="ctr">
                      <a:solidFill>
                        <a:schemeClr val="tx1"/>
                      </a:solidFill>
                      <a:prstDash val="solid"/>
                      <a:round/>
                      <a:headEnd type="none" w="med" len="med"/>
                      <a:tailEnd type="none" w="med" len="med"/>
                    </a:lnT>
                    <a:lnB w="6350" cap="flat" cmpd="sng" algn="ctr">
                      <a:noFill/>
                      <a:prstDash val="solid"/>
                      <a:miter lim="800000"/>
                    </a:lnB>
                  </a:tcPr>
                </a:tc>
                <a:tc gridSpan="5">
                  <a:txBody>
                    <a:bodyPr/>
                    <a:lstStyle/>
                    <a:p>
                      <a:pPr marL="0" marR="0" algn="ctr">
                        <a:spcBef>
                          <a:spcPts val="0"/>
                        </a:spcBef>
                        <a:spcAft>
                          <a:spcPts val="0"/>
                        </a:spcAft>
                      </a:pPr>
                      <a:r>
                        <a:rPr lang="en-US" sz="1200">
                          <a:effectLst/>
                        </a:rPr>
                        <a:t>2009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T w="6350" cap="flat" cmpd="sng" algn="ctr">
                      <a:solidFill>
                        <a:schemeClr val="tx1"/>
                      </a:solidFill>
                      <a:prstDash val="solid"/>
                      <a:round/>
                      <a:headEnd type="none" w="med" len="med"/>
                      <a:tailEnd type="none" w="med" len="med"/>
                    </a:lnT>
                    <a:lnB w="6350" cap="flat" cmpd="sng" algn="ctr">
                      <a:noFill/>
                      <a:prstDash val="solid"/>
                      <a:miter lim="800000"/>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spcBef>
                          <a:spcPts val="0"/>
                        </a:spcBef>
                        <a:spcAft>
                          <a:spcPts val="0"/>
                        </a:spcAft>
                      </a:pPr>
                      <a:r>
                        <a:rPr lang="en-US" sz="1200">
                          <a:effectLst/>
                        </a:rPr>
                        <a:t>2018 percentiles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0935585"/>
                  </a:ext>
                </a:extLst>
              </a:tr>
              <a:tr h="193113">
                <a:tc rowSpan="13">
                  <a:txBody>
                    <a:bodyPr/>
                    <a:lstStyle/>
                    <a:p>
                      <a:pPr marL="0" marR="0" algn="ctr">
                        <a:spcBef>
                          <a:spcPts val="0"/>
                        </a:spcBef>
                        <a:spcAft>
                          <a:spcPts val="0"/>
                        </a:spcAft>
                      </a:pPr>
                      <a:r>
                        <a:rPr lang="en-US" sz="1200" dirty="0">
                          <a:solidFill>
                            <a:schemeClr val="bg1"/>
                          </a:solidFill>
                          <a:effectLst/>
                        </a:rPr>
                        <a:t>Grade-specific standardized test scores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solidFill>
                      <a:schemeClr val="tx1"/>
                    </a:solidFill>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25</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r>
                        <a:rPr lang="en-US" sz="1200" baseline="30000" dirty="0">
                          <a:effectLst/>
                        </a:rPr>
                        <a:t>th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75</a:t>
                      </a:r>
                      <a:r>
                        <a:rPr lang="en-US" sz="1200" baseline="30000">
                          <a:effectLst/>
                        </a:rPr>
                        <a:t>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95</a:t>
                      </a:r>
                      <a:r>
                        <a:rPr lang="en-US" sz="1200" baseline="30000" dirty="0">
                          <a:effectLst/>
                        </a:rPr>
                        <a:t>th</a:t>
                      </a: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5808076"/>
                  </a:ext>
                </a:extLst>
              </a:tr>
              <a:tr h="193113">
                <a:tc vMerge="1">
                  <a:txBody>
                    <a:bodyPr/>
                    <a:lstStyle/>
                    <a:p>
                      <a:endParaRPr lang="en-US"/>
                    </a:p>
                  </a:txBody>
                  <a:tcPr/>
                </a:tc>
                <a:tc rowSpan="6">
                  <a:txBody>
                    <a:bodyPr/>
                    <a:lstStyle/>
                    <a:p>
                      <a:pPr marL="0" marR="0">
                        <a:spcBef>
                          <a:spcPts val="0"/>
                        </a:spcBef>
                        <a:spcAft>
                          <a:spcPts val="0"/>
                        </a:spcAft>
                      </a:pPr>
                      <a:r>
                        <a:rPr lang="en-US" sz="1200" dirty="0">
                          <a:effectLst/>
                        </a:rPr>
                        <a:t>Mean Standardized Math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1363041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4.41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99413353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0512576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62740780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4.78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75600852"/>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5.78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7.11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7.87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5.56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7.74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022916"/>
                  </a:ext>
                </a:extLst>
              </a:tr>
              <a:tr h="193113">
                <a:tc vMerge="1">
                  <a:txBody>
                    <a:bodyPr/>
                    <a:lstStyle/>
                    <a:p>
                      <a:endParaRPr lang="en-US"/>
                    </a:p>
                  </a:txBody>
                  <a:tcPr/>
                </a:tc>
                <a:tc rowSpan="6">
                  <a:txBody>
                    <a:bodyPr/>
                    <a:lstStyle/>
                    <a:p>
                      <a:pPr marL="0" marR="0">
                        <a:spcBef>
                          <a:spcPts val="0"/>
                        </a:spcBef>
                        <a:spcAft>
                          <a:spcPts val="0"/>
                        </a:spcAft>
                      </a:pPr>
                      <a:r>
                        <a:rPr lang="en-US" sz="1200" dirty="0">
                          <a:effectLst/>
                        </a:rPr>
                        <a:t>Mean Standardized RLA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2.36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2.41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3.58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14709027"/>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2.26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56198483"/>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5.34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3.09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5.42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80925490"/>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6.34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7.04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5.84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6.39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7.18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309386101"/>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8.06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8849794"/>
                  </a:ext>
                </a:extLst>
              </a:tr>
              <a:tr h="193113">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dirty="0">
                          <a:effectLst/>
                        </a:rPr>
                        <a:t>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680476"/>
                  </a:ext>
                </a:extLst>
              </a:tr>
              <a:tr h="0">
                <a:tc rowSpan="6">
                  <a:txBody>
                    <a:bodyPr/>
                    <a:lstStyle/>
                    <a:p>
                      <a:pPr marL="0" marR="0" algn="ctr">
                        <a:spcBef>
                          <a:spcPts val="0"/>
                        </a:spcBef>
                        <a:spcAft>
                          <a:spcPts val="0"/>
                        </a:spcAft>
                      </a:pPr>
                      <a:r>
                        <a:rPr lang="en-US" sz="1200" dirty="0">
                          <a:solidFill>
                            <a:schemeClr val="bg1"/>
                          </a:solidFill>
                          <a:effectLst/>
                        </a:rPr>
                        <a:t>Grade cohort level variables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solidFill>
                      <a:schemeClr val="tx1"/>
                    </a:solidFill>
                  </a:tcPr>
                </a:tc>
                <a:tc>
                  <a:txBody>
                    <a:bodyPr/>
                    <a:lstStyle/>
                    <a:p>
                      <a:pPr marL="0" marR="0">
                        <a:spcBef>
                          <a:spcPts val="0"/>
                        </a:spcBef>
                        <a:spcAft>
                          <a:spcPts val="0"/>
                        </a:spcAft>
                      </a:pPr>
                      <a:r>
                        <a:rPr lang="en-US" sz="1200" dirty="0">
                          <a:effectLst/>
                        </a:rPr>
                        <a:t>Percent American Indian/Alaska Native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8880161"/>
                  </a:ext>
                </a:extLst>
              </a:tr>
              <a:tr h="193113">
                <a:tc vMerge="1">
                  <a:txBody>
                    <a:bodyPr/>
                    <a:lstStyle/>
                    <a:p>
                      <a:endParaRPr lang="en-US"/>
                    </a:p>
                  </a:txBody>
                  <a:tcPr/>
                </a:tc>
                <a:tc>
                  <a:txBody>
                    <a:bodyPr/>
                    <a:lstStyle/>
                    <a:p>
                      <a:pPr marL="0" marR="0">
                        <a:spcBef>
                          <a:spcPts val="0"/>
                        </a:spcBef>
                        <a:spcAft>
                          <a:spcPts val="0"/>
                        </a:spcAft>
                      </a:pPr>
                      <a:r>
                        <a:rPr lang="en-US" sz="1200" dirty="0">
                          <a:effectLst/>
                        </a:rPr>
                        <a:t>Percent Asian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467963"/>
                  </a:ext>
                </a:extLst>
              </a:tr>
              <a:tr h="193113">
                <a:tc vMerge="1">
                  <a:txBody>
                    <a:bodyPr/>
                    <a:lstStyle/>
                    <a:p>
                      <a:endParaRPr lang="en-US"/>
                    </a:p>
                  </a:txBody>
                  <a:tcPr/>
                </a:tc>
                <a:tc>
                  <a:txBody>
                    <a:bodyPr/>
                    <a:lstStyle/>
                    <a:p>
                      <a:pPr marL="0" marR="0">
                        <a:spcBef>
                          <a:spcPts val="0"/>
                        </a:spcBef>
                        <a:spcAft>
                          <a:spcPts val="0"/>
                        </a:spcAft>
                      </a:pPr>
                      <a:r>
                        <a:rPr lang="en-US" sz="1200">
                          <a:effectLst/>
                        </a:rPr>
                        <a:t>Percent Hispanic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2063496"/>
                  </a:ext>
                </a:extLst>
              </a:tr>
              <a:tr h="193113">
                <a:tc vMerge="1">
                  <a:txBody>
                    <a:bodyPr/>
                    <a:lstStyle/>
                    <a:p>
                      <a:endParaRPr lang="en-US"/>
                    </a:p>
                  </a:txBody>
                  <a:tcPr/>
                </a:tc>
                <a:tc>
                  <a:txBody>
                    <a:bodyPr/>
                    <a:lstStyle/>
                    <a:p>
                      <a:pPr marL="0" marR="0">
                        <a:spcBef>
                          <a:spcPts val="0"/>
                        </a:spcBef>
                        <a:spcAft>
                          <a:spcPts val="0"/>
                        </a:spcAft>
                      </a:pPr>
                      <a:r>
                        <a:rPr lang="en-US" sz="1200">
                          <a:effectLst/>
                        </a:rPr>
                        <a:t>Percent Black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724710763"/>
                  </a:ext>
                </a:extLst>
              </a:tr>
              <a:tr h="193113">
                <a:tc vMerge="1">
                  <a:txBody>
                    <a:bodyPr/>
                    <a:lstStyle/>
                    <a:p>
                      <a:endParaRPr lang="en-US"/>
                    </a:p>
                  </a:txBody>
                  <a:tcPr/>
                </a:tc>
                <a:tc>
                  <a:txBody>
                    <a:bodyPr/>
                    <a:lstStyle/>
                    <a:p>
                      <a:pPr marL="0" marR="0">
                        <a:spcBef>
                          <a:spcPts val="0"/>
                        </a:spcBef>
                        <a:spcAft>
                          <a:spcPts val="0"/>
                        </a:spcAft>
                      </a:pPr>
                      <a:r>
                        <a:rPr lang="en-US" sz="1200">
                          <a:effectLst/>
                        </a:rPr>
                        <a:t>Percent Free Lunch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38.1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49.0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647604085"/>
                  </a:ext>
                </a:extLst>
              </a:tr>
              <a:tr h="187194">
                <a:tc vMerge="1">
                  <a:txBody>
                    <a:bodyPr/>
                    <a:lstStyle/>
                    <a:p>
                      <a:endParaRPr lang="en-US"/>
                    </a:p>
                  </a:txBody>
                  <a:tcPr/>
                </a:tc>
                <a:tc>
                  <a:txBody>
                    <a:bodyPr/>
                    <a:lstStyle/>
                    <a:p>
                      <a:pPr marL="0" marR="0">
                        <a:spcBef>
                          <a:spcPts val="0"/>
                        </a:spcBef>
                        <a:spcAft>
                          <a:spcPts val="0"/>
                        </a:spcAft>
                      </a:pPr>
                      <a:r>
                        <a:rPr lang="en-US" sz="1200" dirty="0">
                          <a:effectLst/>
                        </a:rPr>
                        <a:t>Percent Economically Disadvantaged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61.9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81.6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46.3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68.8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818319"/>
                  </a:ext>
                </a:extLst>
              </a:tr>
              <a:tr h="193113">
                <a:tc rowSpan="6">
                  <a:txBody>
                    <a:bodyPr/>
                    <a:lstStyle/>
                    <a:p>
                      <a:pPr marL="0" marR="0" algn="ctr">
                        <a:spcBef>
                          <a:spcPts val="0"/>
                        </a:spcBef>
                        <a:spcAft>
                          <a:spcPts val="0"/>
                        </a:spcAft>
                      </a:pPr>
                      <a:r>
                        <a:rPr lang="en-US" sz="1200" dirty="0">
                          <a:solidFill>
                            <a:schemeClr val="bg1"/>
                          </a:solidFill>
                          <a:effectLst/>
                        </a:rPr>
                        <a:t>County level variables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394" marR="99394" marT="49697" marB="49697" anchor="ctr">
                    <a:lnL w="6350" cap="flat" cmpd="sng" algn="ctr">
                      <a:solidFill>
                        <a:schemeClr val="tx1"/>
                      </a:solidFill>
                      <a:prstDash val="solid"/>
                      <a:round/>
                      <a:headEnd type="none" w="med" len="med"/>
                      <a:tailEnd type="none" w="med" len="med"/>
                    </a:lnL>
                    <a:lnR>
                      <a:noFill/>
                    </a:lnR>
                    <a:lnB w="6350" cap="flat" cmpd="sng" algn="ctr">
                      <a:solidFill>
                        <a:schemeClr val="tx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a:effectLst/>
                        </a:rPr>
                        <a:t>Percent English Language Learners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11.7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0011933"/>
                  </a:ext>
                </a:extLst>
              </a:tr>
              <a:tr h="193113">
                <a:tc vMerge="1">
                  <a:txBody>
                    <a:bodyPr/>
                    <a:lstStyle/>
                    <a:p>
                      <a:endParaRPr lang="en-US"/>
                    </a:p>
                  </a:txBody>
                  <a:tcPr/>
                </a:tc>
                <a:tc>
                  <a:txBody>
                    <a:bodyPr/>
                    <a:lstStyle/>
                    <a:p>
                      <a:pPr marL="0" marR="0">
                        <a:spcBef>
                          <a:spcPts val="0"/>
                        </a:spcBef>
                        <a:spcAft>
                          <a:spcPts val="0"/>
                        </a:spcAft>
                      </a:pPr>
                      <a:r>
                        <a:rPr lang="en-US" sz="1200">
                          <a:effectLst/>
                        </a:rPr>
                        <a:t>Percent Urban Schools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54.0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78959887"/>
                  </a:ext>
                </a:extLst>
              </a:tr>
              <a:tr h="193113">
                <a:tc vMerge="1">
                  <a:txBody>
                    <a:bodyPr/>
                    <a:lstStyle/>
                    <a:p>
                      <a:endParaRPr lang="en-US"/>
                    </a:p>
                  </a:txBody>
                  <a:tcPr/>
                </a:tc>
                <a:tc>
                  <a:txBody>
                    <a:bodyPr/>
                    <a:lstStyle/>
                    <a:p>
                      <a:pPr marL="0" marR="0">
                        <a:spcBef>
                          <a:spcPts val="0"/>
                        </a:spcBef>
                        <a:spcAft>
                          <a:spcPts val="0"/>
                        </a:spcAft>
                      </a:pPr>
                      <a:r>
                        <a:rPr lang="en-US" sz="1200">
                          <a:effectLst/>
                        </a:rPr>
                        <a:t>Percent with College Degree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15.8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10.6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18.1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38.9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693851687"/>
                  </a:ext>
                </a:extLst>
              </a:tr>
              <a:tr h="193113">
                <a:tc vMerge="1">
                  <a:txBody>
                    <a:bodyPr/>
                    <a:lstStyle/>
                    <a:p>
                      <a:endParaRPr lang="en-US"/>
                    </a:p>
                  </a:txBody>
                  <a:tcPr/>
                </a:tc>
                <a:tc>
                  <a:txBody>
                    <a:bodyPr/>
                    <a:lstStyle/>
                    <a:p>
                      <a:pPr marL="0" marR="0">
                        <a:spcBef>
                          <a:spcPts val="0"/>
                        </a:spcBef>
                        <a:spcAft>
                          <a:spcPts val="0"/>
                        </a:spcAft>
                      </a:pPr>
                      <a:r>
                        <a:rPr lang="en-US" sz="1200">
                          <a:effectLst/>
                        </a:rPr>
                        <a:t>Percent Living in Poverty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26.1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355447795"/>
                  </a:ext>
                </a:extLst>
              </a:tr>
              <a:tr h="193113">
                <a:tc vMerge="1">
                  <a:txBody>
                    <a:bodyPr/>
                    <a:lstStyle/>
                    <a:p>
                      <a:endParaRPr lang="en-US"/>
                    </a:p>
                  </a:txBody>
                  <a:tcPr/>
                </a:tc>
                <a:tc>
                  <a:txBody>
                    <a:bodyPr/>
                    <a:lstStyle/>
                    <a:p>
                      <a:pPr marL="0" marR="0">
                        <a:spcBef>
                          <a:spcPts val="0"/>
                        </a:spcBef>
                        <a:spcAft>
                          <a:spcPts val="0"/>
                        </a:spcAft>
                      </a:pPr>
                      <a:r>
                        <a:rPr lang="en-US" sz="1200">
                          <a:effectLst/>
                        </a:rPr>
                        <a:t>Percent Single-Mother Households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20.2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28.3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68872810"/>
                  </a:ext>
                </a:extLst>
              </a:tr>
              <a:tr h="193113">
                <a:tc vMerge="1">
                  <a:txBody>
                    <a:bodyPr/>
                    <a:lstStyle/>
                    <a:p>
                      <a:endParaRPr lang="en-US"/>
                    </a:p>
                  </a:txBody>
                  <a:tcPr/>
                </a:tc>
                <a:tc>
                  <a:txBody>
                    <a:bodyPr/>
                    <a:lstStyle/>
                    <a:p>
                      <a:pPr marL="0" marR="0">
                        <a:spcBef>
                          <a:spcPts val="0"/>
                        </a:spcBef>
                        <a:spcAft>
                          <a:spcPts val="0"/>
                        </a:spcAft>
                      </a:pPr>
                      <a:r>
                        <a:rPr lang="en-US" sz="1200">
                          <a:effectLst/>
                        </a:rPr>
                        <a:t>Percent Special 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a:effectLst/>
                        </a:rPr>
                        <a:t>16.1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19.8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9.1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16.7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a:noFill/>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rPr>
                        <a:t>20.7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9001" marR="79001" marT="0" marB="0">
                    <a:lnL>
                      <a:noFill/>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2016266"/>
                  </a:ext>
                </a:extLst>
              </a:tr>
            </a:tbl>
          </a:graphicData>
        </a:graphic>
      </p:graphicFrame>
      <p:sp>
        <p:nvSpPr>
          <p:cNvPr id="6" name="Title">
            <a:extLst>
              <a:ext uri="{FF2B5EF4-FFF2-40B4-BE49-F238E27FC236}">
                <a16:creationId xmlns:a16="http://schemas.microsoft.com/office/drawing/2014/main" id="{ABE2FE5A-B990-CE6D-D668-5E4A07FED955}"/>
              </a:ext>
            </a:extLst>
          </p:cNvPr>
          <p:cNvSpPr/>
          <p:nvPr/>
        </p:nvSpPr>
        <p:spPr>
          <a:xfrm>
            <a:off x="0" y="162632"/>
            <a:ext cx="3483429"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Univariate Statistics</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167602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91EE0-3043-F395-4FC1-95D379A753DC}"/>
              </a:ext>
            </a:extLst>
          </p:cNvPr>
          <p:cNvPicPr>
            <a:picLocks noChangeAspect="1"/>
          </p:cNvPicPr>
          <p:nvPr/>
        </p:nvPicPr>
        <p:blipFill>
          <a:blip r:embed="rId2"/>
          <a:stretch>
            <a:fillRect/>
          </a:stretch>
        </p:blipFill>
        <p:spPr>
          <a:xfrm>
            <a:off x="6096001" y="876822"/>
            <a:ext cx="5752578" cy="5752578"/>
          </a:xfrm>
          <a:prstGeom prst="rect">
            <a:avLst/>
          </a:prstGeom>
        </p:spPr>
      </p:pic>
      <p:pic>
        <p:nvPicPr>
          <p:cNvPr id="14" name="Picture 13">
            <a:extLst>
              <a:ext uri="{FF2B5EF4-FFF2-40B4-BE49-F238E27FC236}">
                <a16:creationId xmlns:a16="http://schemas.microsoft.com/office/drawing/2014/main" id="{E3FB4994-37B7-2AE3-0511-D92C283E8EBF}"/>
              </a:ext>
            </a:extLst>
          </p:cNvPr>
          <p:cNvPicPr>
            <a:picLocks noChangeAspect="1"/>
          </p:cNvPicPr>
          <p:nvPr/>
        </p:nvPicPr>
        <p:blipFill>
          <a:blip r:embed="rId3"/>
          <a:stretch>
            <a:fillRect/>
          </a:stretch>
        </p:blipFill>
        <p:spPr>
          <a:xfrm>
            <a:off x="343421" y="876822"/>
            <a:ext cx="5752578" cy="5752578"/>
          </a:xfrm>
          <a:prstGeom prst="rect">
            <a:avLst/>
          </a:prstGeom>
        </p:spPr>
      </p:pic>
      <p:sp>
        <p:nvSpPr>
          <p:cNvPr id="2" name="Title">
            <a:extLst>
              <a:ext uri="{FF2B5EF4-FFF2-40B4-BE49-F238E27FC236}">
                <a16:creationId xmlns:a16="http://schemas.microsoft.com/office/drawing/2014/main" id="{057566F8-0E20-653E-6681-813CCAEC469D}"/>
              </a:ext>
            </a:extLst>
          </p:cNvPr>
          <p:cNvSpPr/>
          <p:nvPr/>
        </p:nvSpPr>
        <p:spPr>
          <a:xfrm>
            <a:off x="0" y="162632"/>
            <a:ext cx="524333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Tropical Cyclone Results, Math</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009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826E12-3F16-6304-BAE4-913343CB68A1}"/>
              </a:ext>
            </a:extLst>
          </p:cNvPr>
          <p:cNvPicPr>
            <a:picLocks noChangeAspect="1"/>
          </p:cNvPicPr>
          <p:nvPr/>
        </p:nvPicPr>
        <p:blipFill>
          <a:blip r:embed="rId2"/>
          <a:stretch>
            <a:fillRect/>
          </a:stretch>
        </p:blipFill>
        <p:spPr>
          <a:xfrm>
            <a:off x="554735" y="833166"/>
            <a:ext cx="5541264" cy="5541264"/>
          </a:xfrm>
          <a:prstGeom prst="rect">
            <a:avLst/>
          </a:prstGeom>
        </p:spPr>
      </p:pic>
      <p:pic>
        <p:nvPicPr>
          <p:cNvPr id="16" name="Picture 15">
            <a:extLst>
              <a:ext uri="{FF2B5EF4-FFF2-40B4-BE49-F238E27FC236}">
                <a16:creationId xmlns:a16="http://schemas.microsoft.com/office/drawing/2014/main" id="{72157B37-230A-6E06-CD53-1829A5F56109}"/>
              </a:ext>
            </a:extLst>
          </p:cNvPr>
          <p:cNvPicPr>
            <a:picLocks noChangeAspect="1"/>
          </p:cNvPicPr>
          <p:nvPr/>
        </p:nvPicPr>
        <p:blipFill>
          <a:blip r:embed="rId3"/>
          <a:stretch>
            <a:fillRect/>
          </a:stretch>
        </p:blipFill>
        <p:spPr>
          <a:xfrm>
            <a:off x="6095999" y="833166"/>
            <a:ext cx="5689948" cy="5689948"/>
          </a:xfrm>
          <a:prstGeom prst="rect">
            <a:avLst/>
          </a:prstGeom>
        </p:spPr>
      </p:pic>
      <p:sp>
        <p:nvSpPr>
          <p:cNvPr id="2" name="Title">
            <a:extLst>
              <a:ext uri="{FF2B5EF4-FFF2-40B4-BE49-F238E27FC236}">
                <a16:creationId xmlns:a16="http://schemas.microsoft.com/office/drawing/2014/main" id="{E8B93804-3E13-99A0-264D-6FA1202AC873}"/>
              </a:ext>
            </a:extLst>
          </p:cNvPr>
          <p:cNvSpPr/>
          <p:nvPr/>
        </p:nvSpPr>
        <p:spPr>
          <a:xfrm>
            <a:off x="0" y="162632"/>
            <a:ext cx="4977114"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Tropical Cyclone Results, RLA</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41967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46D119-A355-49D5-9C25-8E8809BCBCA1}"/>
              </a:ext>
            </a:extLst>
          </p:cNvPr>
          <p:cNvPicPr>
            <a:picLocks noChangeAspect="1"/>
          </p:cNvPicPr>
          <p:nvPr/>
        </p:nvPicPr>
        <p:blipFill>
          <a:blip r:embed="rId2"/>
          <a:stretch>
            <a:fillRect/>
          </a:stretch>
        </p:blipFill>
        <p:spPr>
          <a:xfrm>
            <a:off x="429986" y="840809"/>
            <a:ext cx="5733143" cy="5733143"/>
          </a:xfrm>
          <a:prstGeom prst="rect">
            <a:avLst/>
          </a:prstGeom>
        </p:spPr>
      </p:pic>
      <p:pic>
        <p:nvPicPr>
          <p:cNvPr id="10" name="Picture 9">
            <a:extLst>
              <a:ext uri="{FF2B5EF4-FFF2-40B4-BE49-F238E27FC236}">
                <a16:creationId xmlns:a16="http://schemas.microsoft.com/office/drawing/2014/main" id="{E567C2D2-205D-EB35-3A03-E6D4567AD3D8}"/>
              </a:ext>
            </a:extLst>
          </p:cNvPr>
          <p:cNvPicPr>
            <a:picLocks noChangeAspect="1"/>
          </p:cNvPicPr>
          <p:nvPr/>
        </p:nvPicPr>
        <p:blipFill>
          <a:blip r:embed="rId3"/>
          <a:stretch>
            <a:fillRect/>
          </a:stretch>
        </p:blipFill>
        <p:spPr>
          <a:xfrm>
            <a:off x="6163129" y="840809"/>
            <a:ext cx="5733143" cy="5733143"/>
          </a:xfrm>
          <a:prstGeom prst="rect">
            <a:avLst/>
          </a:prstGeom>
        </p:spPr>
      </p:pic>
      <p:sp>
        <p:nvSpPr>
          <p:cNvPr id="2" name="Title">
            <a:extLst>
              <a:ext uri="{FF2B5EF4-FFF2-40B4-BE49-F238E27FC236}">
                <a16:creationId xmlns:a16="http://schemas.microsoft.com/office/drawing/2014/main" id="{157AD5E0-F006-D7E2-6477-90E228B5AE93}"/>
              </a:ext>
            </a:extLst>
          </p:cNvPr>
          <p:cNvSpPr/>
          <p:nvPr/>
        </p:nvSpPr>
        <p:spPr>
          <a:xfrm>
            <a:off x="0" y="162632"/>
            <a:ext cx="416688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Hurricane Results, Math</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23471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88783-C8B9-28BB-E99B-C549CE72F24E}"/>
              </a:ext>
            </a:extLst>
          </p:cNvPr>
          <p:cNvPicPr>
            <a:picLocks noChangeAspect="1"/>
          </p:cNvPicPr>
          <p:nvPr/>
        </p:nvPicPr>
        <p:blipFill>
          <a:blip r:embed="rId2"/>
          <a:stretch>
            <a:fillRect/>
          </a:stretch>
        </p:blipFill>
        <p:spPr>
          <a:xfrm>
            <a:off x="164149" y="794657"/>
            <a:ext cx="6063343" cy="6063343"/>
          </a:xfrm>
          <a:prstGeom prst="rect">
            <a:avLst/>
          </a:prstGeom>
        </p:spPr>
      </p:pic>
      <p:pic>
        <p:nvPicPr>
          <p:cNvPr id="12" name="Picture 11">
            <a:extLst>
              <a:ext uri="{FF2B5EF4-FFF2-40B4-BE49-F238E27FC236}">
                <a16:creationId xmlns:a16="http://schemas.microsoft.com/office/drawing/2014/main" id="{47EF29F3-04F5-873B-1F0F-3939E2B572D8}"/>
              </a:ext>
            </a:extLst>
          </p:cNvPr>
          <p:cNvPicPr>
            <a:picLocks noChangeAspect="1"/>
          </p:cNvPicPr>
          <p:nvPr/>
        </p:nvPicPr>
        <p:blipFill>
          <a:blip r:embed="rId3"/>
          <a:stretch>
            <a:fillRect/>
          </a:stretch>
        </p:blipFill>
        <p:spPr>
          <a:xfrm>
            <a:off x="6227492" y="794657"/>
            <a:ext cx="5769013" cy="5769013"/>
          </a:xfrm>
          <a:prstGeom prst="rect">
            <a:avLst/>
          </a:prstGeom>
        </p:spPr>
      </p:pic>
      <p:sp>
        <p:nvSpPr>
          <p:cNvPr id="2" name="Title">
            <a:extLst>
              <a:ext uri="{FF2B5EF4-FFF2-40B4-BE49-F238E27FC236}">
                <a16:creationId xmlns:a16="http://schemas.microsoft.com/office/drawing/2014/main" id="{A6BB00DF-ABBD-FCCB-83C3-D11084A13223}"/>
              </a:ext>
            </a:extLst>
          </p:cNvPr>
          <p:cNvSpPr/>
          <p:nvPr/>
        </p:nvSpPr>
        <p:spPr>
          <a:xfrm>
            <a:off x="0" y="162632"/>
            <a:ext cx="391224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Hurricane Results, RLA</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13376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6A5A6C0-6732-5149-ACA3-40AD87EB5A63}"/>
              </a:ext>
            </a:extLst>
          </p:cNvPr>
          <p:cNvSpPr txBox="1">
            <a:spLocks/>
          </p:cNvSpPr>
          <p:nvPr/>
        </p:nvSpPr>
        <p:spPr>
          <a:xfrm>
            <a:off x="464309" y="978114"/>
            <a:ext cx="7003291" cy="519988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srgbClr val="000000"/>
                </a:solidFill>
              </a:rPr>
              <a:t>Negative, null, and positive associations between hurricanes and test scores in different states</a:t>
            </a:r>
          </a:p>
          <a:p>
            <a:pPr lvl="1"/>
            <a:r>
              <a:rPr lang="en-GB" sz="1600" dirty="0">
                <a:solidFill>
                  <a:srgbClr val="000000"/>
                </a:solidFill>
              </a:rPr>
              <a:t>Florida (+)</a:t>
            </a:r>
          </a:p>
          <a:p>
            <a:pPr lvl="1"/>
            <a:r>
              <a:rPr lang="en-GB" sz="1600" dirty="0">
                <a:solidFill>
                  <a:srgbClr val="000000"/>
                </a:solidFill>
              </a:rPr>
              <a:t>Texas, North Carolina (-)</a:t>
            </a:r>
          </a:p>
          <a:p>
            <a:pPr lvl="1"/>
            <a:r>
              <a:rPr lang="en-GB" sz="1600" dirty="0">
                <a:solidFill>
                  <a:srgbClr val="000000"/>
                </a:solidFill>
              </a:rPr>
              <a:t>May be dependent on state-level hurricane preparedness and recovery education policies, influxes of federal funding, or post-disaster student absence</a:t>
            </a:r>
          </a:p>
          <a:p>
            <a:r>
              <a:rPr lang="en-GB" sz="2000" dirty="0">
                <a:solidFill>
                  <a:srgbClr val="000000"/>
                </a:solidFill>
              </a:rPr>
              <a:t>Certain groups at greater risk of lapses in educational attainment</a:t>
            </a:r>
          </a:p>
          <a:p>
            <a:pPr lvl="1"/>
            <a:r>
              <a:rPr lang="en-GB" sz="1600" dirty="0">
                <a:solidFill>
                  <a:srgbClr val="000000"/>
                </a:solidFill>
              </a:rPr>
              <a:t>Native American, Black, Hispanic/Latinx</a:t>
            </a:r>
          </a:p>
          <a:p>
            <a:pPr lvl="1"/>
            <a:r>
              <a:rPr lang="en-GB" sz="1600" dirty="0">
                <a:solidFill>
                  <a:srgbClr val="000000"/>
                </a:solidFill>
              </a:rPr>
              <a:t>Low socioeconomic status</a:t>
            </a:r>
          </a:p>
          <a:p>
            <a:pPr lvl="1"/>
            <a:r>
              <a:rPr lang="en-GB" sz="1600" dirty="0">
                <a:solidFill>
                  <a:srgbClr val="000000"/>
                </a:solidFill>
              </a:rPr>
              <a:t>English language learners (RLA)</a:t>
            </a:r>
          </a:p>
          <a:p>
            <a:r>
              <a:rPr lang="en-GB" sz="2000" dirty="0">
                <a:solidFill>
                  <a:srgbClr val="000000"/>
                </a:solidFill>
              </a:rPr>
              <a:t>Other groups at greater advantage in educational attainment</a:t>
            </a:r>
          </a:p>
          <a:p>
            <a:pPr lvl="1"/>
            <a:r>
              <a:rPr lang="en-GB" sz="1600" dirty="0">
                <a:solidFill>
                  <a:srgbClr val="000000"/>
                </a:solidFill>
              </a:rPr>
              <a:t>Asian</a:t>
            </a:r>
          </a:p>
          <a:p>
            <a:pPr lvl="1"/>
            <a:r>
              <a:rPr lang="en-GB" sz="1600" dirty="0">
                <a:solidFill>
                  <a:srgbClr val="000000"/>
                </a:solidFill>
              </a:rPr>
              <a:t>Special education</a:t>
            </a:r>
          </a:p>
          <a:p>
            <a:pPr lvl="1"/>
            <a:r>
              <a:rPr lang="en-GB" sz="1600" dirty="0">
                <a:solidFill>
                  <a:srgbClr val="000000"/>
                </a:solidFill>
              </a:rPr>
              <a:t>College educated</a:t>
            </a:r>
          </a:p>
        </p:txBody>
      </p:sp>
      <p:sp>
        <p:nvSpPr>
          <p:cNvPr id="5" name="Rectangle 4">
            <a:extLst>
              <a:ext uri="{FF2B5EF4-FFF2-40B4-BE49-F238E27FC236}">
                <a16:creationId xmlns:a16="http://schemas.microsoft.com/office/drawing/2014/main" id="{B09F8F70-7326-7D4E-8525-B9D7A1C47745}"/>
              </a:ext>
            </a:extLst>
          </p:cNvPr>
          <p:cNvSpPr/>
          <p:nvPr/>
        </p:nvSpPr>
        <p:spPr>
          <a:xfrm>
            <a:off x="0" y="162632"/>
            <a:ext cx="176692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Summary</a:t>
            </a:r>
          </a:p>
        </p:txBody>
      </p:sp>
      <p:sp>
        <p:nvSpPr>
          <p:cNvPr id="6" name="Slide Number Placeholder 6">
            <a:extLst>
              <a:ext uri="{FF2B5EF4-FFF2-40B4-BE49-F238E27FC236}">
                <a16:creationId xmlns:a16="http://schemas.microsoft.com/office/drawing/2014/main" id="{3AAD3EEA-FE7A-D647-B050-9AC21F3D8768}"/>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15</a:t>
            </a:fld>
            <a:endParaRPr lang="en-US" dirty="0"/>
          </a:p>
        </p:txBody>
      </p:sp>
      <p:pic>
        <p:nvPicPr>
          <p:cNvPr id="8" name="Picture 7">
            <a:extLst>
              <a:ext uri="{FF2B5EF4-FFF2-40B4-BE49-F238E27FC236}">
                <a16:creationId xmlns:a16="http://schemas.microsoft.com/office/drawing/2014/main" id="{D5DDF3A9-02A0-CD42-8493-9C73554DC6E6}"/>
              </a:ext>
            </a:extLst>
          </p:cNvPr>
          <p:cNvPicPr>
            <a:picLocks noChangeAspect="1"/>
          </p:cNvPicPr>
          <p:nvPr/>
        </p:nvPicPr>
        <p:blipFill>
          <a:blip r:embed="rId3"/>
          <a:srcRect/>
          <a:stretch/>
        </p:blipFill>
        <p:spPr>
          <a:xfrm>
            <a:off x="7612891" y="475696"/>
            <a:ext cx="4083327" cy="5769918"/>
          </a:xfrm>
          <a:prstGeom prst="rect">
            <a:avLst/>
          </a:prstGeom>
        </p:spPr>
      </p:pic>
      <p:sp>
        <p:nvSpPr>
          <p:cNvPr id="3" name="TextBox 2">
            <a:extLst>
              <a:ext uri="{FF2B5EF4-FFF2-40B4-BE49-F238E27FC236}">
                <a16:creationId xmlns:a16="http://schemas.microsoft.com/office/drawing/2014/main" id="{D09448F3-37F9-7294-ADD5-3B964D8D9B0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57008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5782" y="1456998"/>
            <a:ext cx="5486400" cy="3572517"/>
          </a:xfrm>
        </p:spPr>
        <p:txBody>
          <a:bodyPr>
            <a:normAutofit fontScale="92500" lnSpcReduction="20000"/>
          </a:bodyPr>
          <a:lstStyle/>
          <a:p>
            <a:r>
              <a:rPr lang="en-GB" b="1" dirty="0">
                <a:solidFill>
                  <a:srgbClr val="000000"/>
                </a:solidFill>
              </a:rPr>
              <a:t>University of Washington</a:t>
            </a:r>
          </a:p>
          <a:p>
            <a:pPr lvl="1"/>
            <a:r>
              <a:rPr lang="en-GB" sz="1800" dirty="0">
                <a:solidFill>
                  <a:srgbClr val="000000"/>
                </a:solidFill>
              </a:rPr>
              <a:t>Joan Casey</a:t>
            </a:r>
          </a:p>
          <a:p>
            <a:r>
              <a:rPr lang="en-GB" b="1" dirty="0"/>
              <a:t>Columbia University</a:t>
            </a:r>
          </a:p>
          <a:p>
            <a:pPr lvl="1"/>
            <a:r>
              <a:rPr lang="en-GB" sz="1800" b="1" dirty="0"/>
              <a:t>Gabriella Y Meltzer</a:t>
            </a:r>
            <a:r>
              <a:rPr lang="en-GB" sz="1800" dirty="0"/>
              <a:t>, Marianthi-Anna Kioumourtzoglou, Robbie M Parks</a:t>
            </a:r>
            <a:endParaRPr lang="en-GB" sz="2800" dirty="0"/>
          </a:p>
          <a:p>
            <a:r>
              <a:rPr lang="en-GB" b="1" dirty="0">
                <a:solidFill>
                  <a:srgbClr val="000000"/>
                </a:solidFill>
              </a:rPr>
              <a:t>Harvard University</a:t>
            </a:r>
          </a:p>
          <a:p>
            <a:pPr lvl="1"/>
            <a:r>
              <a:rPr lang="en-GB" sz="1800" dirty="0">
                <a:solidFill>
                  <a:srgbClr val="000000"/>
                </a:solidFill>
              </a:rPr>
              <a:t>Joel Schwartz</a:t>
            </a:r>
            <a:endParaRPr lang="en-GB" sz="2800" b="1" dirty="0">
              <a:solidFill>
                <a:srgbClr val="000000"/>
              </a:solidFill>
            </a:endParaRPr>
          </a:p>
          <a:p>
            <a:r>
              <a:rPr lang="en-GB" b="1" dirty="0">
                <a:solidFill>
                  <a:srgbClr val="000000"/>
                </a:solidFill>
              </a:rPr>
              <a:t>Yale University</a:t>
            </a:r>
          </a:p>
          <a:p>
            <a:pPr lvl="1"/>
            <a:r>
              <a:rPr lang="en-GB" sz="1800" dirty="0">
                <a:solidFill>
                  <a:srgbClr val="000000"/>
                </a:solidFill>
              </a:rPr>
              <a:t>Michelle L Bell</a:t>
            </a:r>
          </a:p>
          <a:p>
            <a:r>
              <a:rPr lang="en-GB" b="1" dirty="0">
                <a:solidFill>
                  <a:srgbClr val="000000"/>
                </a:solidFill>
              </a:rPr>
              <a:t>Colorado State University</a:t>
            </a:r>
          </a:p>
          <a:p>
            <a:pPr lvl="1"/>
            <a:r>
              <a:rPr lang="en-GB" sz="1800" dirty="0">
                <a:solidFill>
                  <a:srgbClr val="000000"/>
                </a:solidFill>
              </a:rPr>
              <a:t>G Brooke Anderson</a:t>
            </a:r>
          </a:p>
        </p:txBody>
      </p:sp>
      <p:sp>
        <p:nvSpPr>
          <p:cNvPr id="4" name="Content Placeholder 2">
            <a:extLst>
              <a:ext uri="{FF2B5EF4-FFF2-40B4-BE49-F238E27FC236}">
                <a16:creationId xmlns:a16="http://schemas.microsoft.com/office/drawing/2014/main" id="{BA0A7E05-D5D5-C74E-A9C0-15764839862C}"/>
              </a:ext>
            </a:extLst>
          </p:cNvPr>
          <p:cNvSpPr txBox="1">
            <a:spLocks/>
          </p:cNvSpPr>
          <p:nvPr/>
        </p:nvSpPr>
        <p:spPr>
          <a:xfrm>
            <a:off x="6096000" y="1340768"/>
            <a:ext cx="5486400" cy="5184576"/>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00"/>
                </a:solidFill>
              </a:rPr>
              <a:t>Supported by:</a:t>
            </a:r>
          </a:p>
          <a:p>
            <a:pPr lvl="1"/>
            <a:r>
              <a:rPr lang="en-GB" sz="1400" dirty="0">
                <a:solidFill>
                  <a:srgbClr val="000000"/>
                </a:solidFill>
              </a:rPr>
              <a:t>5T32ES007322-21 </a:t>
            </a:r>
          </a:p>
          <a:p>
            <a:pPr lvl="1"/>
            <a:r>
              <a:rPr lang="en-GB" sz="1400" dirty="0">
                <a:solidFill>
                  <a:srgbClr val="000000"/>
                </a:solidFill>
              </a:rPr>
              <a:t>R00ES033742 </a:t>
            </a:r>
          </a:p>
          <a:p>
            <a:pPr marL="457200" lvl="1" indent="0">
              <a:buFont typeface="Arial" pitchFamily="34" charset="0"/>
              <a:buNone/>
            </a:pPr>
            <a:endParaRPr lang="en-GB" sz="1400" dirty="0">
              <a:solidFill>
                <a:srgbClr val="000000"/>
              </a:solidFill>
            </a:endParaRPr>
          </a:p>
          <a:p>
            <a:pPr lvl="1"/>
            <a:endParaRPr lang="en-GB" sz="1400" b="1" dirty="0">
              <a:solidFill>
                <a:srgbClr val="000000"/>
              </a:solidFill>
            </a:endParaRPr>
          </a:p>
        </p:txBody>
      </p:sp>
      <p:sp>
        <p:nvSpPr>
          <p:cNvPr id="11" name="Rectangle 10">
            <a:extLst>
              <a:ext uri="{FF2B5EF4-FFF2-40B4-BE49-F238E27FC236}">
                <a16:creationId xmlns:a16="http://schemas.microsoft.com/office/drawing/2014/main" id="{86BBDAA0-2689-3449-9D96-B7C9AA977A4C}"/>
              </a:ext>
            </a:extLst>
          </p:cNvPr>
          <p:cNvSpPr/>
          <p:nvPr/>
        </p:nvSpPr>
        <p:spPr>
          <a:xfrm>
            <a:off x="0" y="171347"/>
            <a:ext cx="654929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Co-authors, collaborators, and funding</a:t>
            </a:r>
          </a:p>
        </p:txBody>
      </p:sp>
      <p:sp>
        <p:nvSpPr>
          <p:cNvPr id="10" name="Slide Number Placeholder 6">
            <a:extLst>
              <a:ext uri="{FF2B5EF4-FFF2-40B4-BE49-F238E27FC236}">
                <a16:creationId xmlns:a16="http://schemas.microsoft.com/office/drawing/2014/main" id="{EA4C0385-A160-3C44-B9F9-075672C9A03C}"/>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16</a:t>
            </a:fld>
            <a:endParaRPr lang="en-US" dirty="0"/>
          </a:p>
        </p:txBody>
      </p:sp>
      <p:sp>
        <p:nvSpPr>
          <p:cNvPr id="2" name="TextBox 1">
            <a:extLst>
              <a:ext uri="{FF2B5EF4-FFF2-40B4-BE49-F238E27FC236}">
                <a16:creationId xmlns:a16="http://schemas.microsoft.com/office/drawing/2014/main" id="{DC73AF74-8925-407F-A40A-4FDE08F3B59C}"/>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6" name="Picture 5">
            <a:extLst>
              <a:ext uri="{FF2B5EF4-FFF2-40B4-BE49-F238E27FC236}">
                <a16:creationId xmlns:a16="http://schemas.microsoft.com/office/drawing/2014/main" id="{889EC9D6-DFFE-E6ED-3B6B-D889E0B82E87}"/>
              </a:ext>
            </a:extLst>
          </p:cNvPr>
          <p:cNvPicPr>
            <a:picLocks noChangeAspect="1"/>
          </p:cNvPicPr>
          <p:nvPr/>
        </p:nvPicPr>
        <p:blipFill>
          <a:blip r:embed="rId3"/>
          <a:stretch>
            <a:fillRect/>
          </a:stretch>
        </p:blipFill>
        <p:spPr>
          <a:xfrm>
            <a:off x="8631010" y="1174517"/>
            <a:ext cx="2455568" cy="1482455"/>
          </a:xfrm>
          <a:prstGeom prst="rect">
            <a:avLst/>
          </a:prstGeom>
        </p:spPr>
      </p:pic>
      <p:pic>
        <p:nvPicPr>
          <p:cNvPr id="1026" name="Picture 2" descr="Image">
            <a:extLst>
              <a:ext uri="{FF2B5EF4-FFF2-40B4-BE49-F238E27FC236}">
                <a16:creationId xmlns:a16="http://schemas.microsoft.com/office/drawing/2014/main" id="{63D625DD-0B28-95D9-2539-CD63F9AD3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92" y="2811344"/>
            <a:ext cx="4746171" cy="355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4DA670-D560-F35C-8E56-2780C3F8D4B0}"/>
              </a:ext>
            </a:extLst>
          </p:cNvPr>
          <p:cNvPicPr>
            <a:picLocks noChangeAspect="1"/>
          </p:cNvPicPr>
          <p:nvPr/>
        </p:nvPicPr>
        <p:blipFill>
          <a:blip r:embed="rId5"/>
          <a:stretch>
            <a:fillRect/>
          </a:stretch>
        </p:blipFill>
        <p:spPr>
          <a:xfrm>
            <a:off x="3790587" y="4685570"/>
            <a:ext cx="2532059" cy="1685402"/>
          </a:xfrm>
          <a:prstGeom prst="rect">
            <a:avLst/>
          </a:prstGeom>
        </p:spPr>
      </p:pic>
    </p:spTree>
    <p:extLst>
      <p:ext uri="{BB962C8B-B14F-4D97-AF65-F5344CB8AC3E}">
        <p14:creationId xmlns:p14="http://schemas.microsoft.com/office/powerpoint/2010/main" val="382571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02A7D79-041E-2E4F-8B41-5268F6702DAF}"/>
              </a:ext>
            </a:extLst>
          </p:cNvPr>
          <p:cNvSpPr>
            <a:spLocks noGrp="1"/>
          </p:cNvSpPr>
          <p:nvPr>
            <p:ph type="body" sz="quarter" idx="11"/>
          </p:nvPr>
        </p:nvSpPr>
        <p:spPr>
          <a:xfrm>
            <a:off x="227264" y="2373749"/>
            <a:ext cx="6813615" cy="4210874"/>
          </a:xfrm>
        </p:spPr>
        <p:txBody>
          <a:bodyPr>
            <a:normAutofit/>
          </a:bodyPr>
          <a:lstStyle/>
          <a:p>
            <a:pPr>
              <a:lnSpc>
                <a:spcPct val="100000"/>
              </a:lnSpc>
              <a:spcAft>
                <a:spcPts val="600"/>
              </a:spcAft>
            </a:pPr>
            <a:r>
              <a:rPr lang="en-US" sz="2400" b="1" dirty="0">
                <a:solidFill>
                  <a:srgbClr val="000000"/>
                </a:solidFill>
              </a:rPr>
              <a:t>Gabriella Y Meltzer</a:t>
            </a:r>
            <a:r>
              <a:rPr lang="en-US" sz="2400" dirty="0">
                <a:solidFill>
                  <a:srgbClr val="000000"/>
                </a:solidFill>
              </a:rPr>
              <a:t>, Joan A Casey, Joel Schwartz, Michelle L Bell, G Brooke Anderson, </a:t>
            </a:r>
            <a:r>
              <a:rPr lang="en-US" sz="2400" dirty="0" err="1">
                <a:solidFill>
                  <a:srgbClr val="000000"/>
                </a:solidFill>
              </a:rPr>
              <a:t>Marianthi</a:t>
            </a:r>
            <a:r>
              <a:rPr lang="en-US" sz="2400" dirty="0">
                <a:solidFill>
                  <a:srgbClr val="000000"/>
                </a:solidFill>
              </a:rPr>
              <a:t>-Anna </a:t>
            </a:r>
            <a:r>
              <a:rPr lang="en-US" sz="2400" dirty="0" err="1">
                <a:solidFill>
                  <a:srgbClr val="000000"/>
                </a:solidFill>
              </a:rPr>
              <a:t>Kioumourtzoglou</a:t>
            </a:r>
            <a:r>
              <a:rPr lang="en-US" sz="2400" dirty="0">
                <a:solidFill>
                  <a:srgbClr val="000000"/>
                </a:solidFill>
              </a:rPr>
              <a:t>, Jared Fox, Robbie M Parks</a:t>
            </a:r>
          </a:p>
          <a:p>
            <a:pPr>
              <a:spcAft>
                <a:spcPts val="600"/>
              </a:spcAft>
            </a:pPr>
            <a:endParaRPr lang="en-US" sz="2400" dirty="0">
              <a:solidFill>
                <a:srgbClr val="000000"/>
              </a:solidFill>
            </a:endParaRPr>
          </a:p>
          <a:p>
            <a:pPr>
              <a:spcAft>
                <a:spcPts val="600"/>
              </a:spcAft>
            </a:pPr>
            <a:r>
              <a:rPr lang="en-US" sz="2400" dirty="0">
                <a:solidFill>
                  <a:srgbClr val="000000"/>
                </a:solidFill>
              </a:rPr>
              <a:t>September XX, 2023</a:t>
            </a:r>
          </a:p>
          <a:p>
            <a:pPr>
              <a:spcAft>
                <a:spcPts val="600"/>
              </a:spcAft>
            </a:pPr>
            <a:endParaRPr lang="en-US" sz="2400" dirty="0">
              <a:solidFill>
                <a:srgbClr val="000000"/>
              </a:solidFill>
            </a:endParaRPr>
          </a:p>
          <a:p>
            <a:pPr>
              <a:spcAft>
                <a:spcPts val="600"/>
              </a:spcAft>
            </a:pPr>
            <a:r>
              <a:rPr lang="en-US" sz="2400" dirty="0">
                <a:solidFill>
                  <a:srgbClr val="000000"/>
                </a:solidFill>
              </a:rPr>
              <a:t>Email: gm3085@cumc.columbia.edu</a:t>
            </a:r>
          </a:p>
          <a:p>
            <a:pPr>
              <a:spcAft>
                <a:spcPts val="600"/>
              </a:spcAft>
            </a:pPr>
            <a:r>
              <a:rPr lang="en-GB" sz="2400" dirty="0">
                <a:solidFill>
                  <a:srgbClr val="000000"/>
                </a:solidFill>
              </a:rPr>
              <a:t>Twitter: @</a:t>
            </a:r>
            <a:r>
              <a:rPr lang="en-GB" sz="2400" dirty="0" err="1">
                <a:solidFill>
                  <a:srgbClr val="000000"/>
                </a:solidFill>
              </a:rPr>
              <a:t>gabriellameltz</a:t>
            </a:r>
            <a:r>
              <a:rPr lang="en-GB" sz="2400" dirty="0">
                <a:solidFill>
                  <a:srgbClr val="000000"/>
                </a:solidFill>
              </a:rPr>
              <a:t> </a:t>
            </a:r>
          </a:p>
        </p:txBody>
      </p:sp>
      <p:pic>
        <p:nvPicPr>
          <p:cNvPr id="12" name="Picture 11">
            <a:extLst>
              <a:ext uri="{FF2B5EF4-FFF2-40B4-BE49-F238E27FC236}">
                <a16:creationId xmlns:a16="http://schemas.microsoft.com/office/drawing/2014/main" id="{694D26FD-FFFC-4947-B4BA-5B2CB15152AE}"/>
              </a:ext>
            </a:extLst>
          </p:cNvPr>
          <p:cNvPicPr>
            <a:picLocks noChangeAspect="1"/>
          </p:cNvPicPr>
          <p:nvPr/>
        </p:nvPicPr>
        <p:blipFill>
          <a:blip r:embed="rId3"/>
          <a:srcRect/>
          <a:stretch/>
        </p:blipFill>
        <p:spPr>
          <a:xfrm>
            <a:off x="7612891" y="475696"/>
            <a:ext cx="4083327" cy="5769918"/>
          </a:xfrm>
          <a:prstGeom prst="rect">
            <a:avLst/>
          </a:prstGeom>
        </p:spPr>
      </p:pic>
      <p:pic>
        <p:nvPicPr>
          <p:cNvPr id="10" name="Picture 9">
            <a:extLst>
              <a:ext uri="{FF2B5EF4-FFF2-40B4-BE49-F238E27FC236}">
                <a16:creationId xmlns:a16="http://schemas.microsoft.com/office/drawing/2014/main" id="{946C3E44-2966-6D4F-84E3-A266B88C3A7C}"/>
              </a:ext>
            </a:extLst>
          </p:cNvPr>
          <p:cNvPicPr>
            <a:picLocks noChangeAspect="1"/>
          </p:cNvPicPr>
          <p:nvPr/>
        </p:nvPicPr>
        <p:blipFill>
          <a:blip r:embed="rId4"/>
          <a:stretch>
            <a:fillRect/>
          </a:stretch>
        </p:blipFill>
        <p:spPr>
          <a:xfrm>
            <a:off x="227264" y="5985560"/>
            <a:ext cx="3711282" cy="520108"/>
          </a:xfrm>
          <a:prstGeom prst="rect">
            <a:avLst/>
          </a:prstGeom>
        </p:spPr>
      </p:pic>
      <p:sp>
        <p:nvSpPr>
          <p:cNvPr id="7" name="TextBox 6">
            <a:extLst>
              <a:ext uri="{FF2B5EF4-FFF2-40B4-BE49-F238E27FC236}">
                <a16:creationId xmlns:a16="http://schemas.microsoft.com/office/drawing/2014/main" id="{04753AC2-5458-0C4B-BE91-5C3702E4FE9E}"/>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14" name="Title 5">
            <a:extLst>
              <a:ext uri="{FF2B5EF4-FFF2-40B4-BE49-F238E27FC236}">
                <a16:creationId xmlns:a16="http://schemas.microsoft.com/office/drawing/2014/main" id="{A869EF86-8F53-DD40-A3A7-A0AE6F9F88A3}"/>
              </a:ext>
            </a:extLst>
          </p:cNvPr>
          <p:cNvSpPr>
            <a:spLocks noGrp="1"/>
          </p:cNvSpPr>
          <p:nvPr>
            <p:ph type="title"/>
          </p:nvPr>
        </p:nvSpPr>
        <p:spPr>
          <a:xfrm>
            <a:off x="227264" y="273377"/>
            <a:ext cx="5171213" cy="1951349"/>
          </a:xfrm>
        </p:spPr>
        <p:txBody>
          <a:bodyPr>
            <a:normAutofit fontScale="90000"/>
          </a:bodyPr>
          <a:lstStyle/>
          <a:p>
            <a:pPr>
              <a:lnSpc>
                <a:spcPct val="100000"/>
              </a:lnSpc>
            </a:pPr>
            <a:r>
              <a:rPr lang="en-US" sz="4000" dirty="0">
                <a:solidFill>
                  <a:srgbClr val="000000"/>
                </a:solidFill>
                <a:latin typeface="+mn-lt"/>
                <a:cs typeface="Arial" panose="020B0604020202020204" pitchFamily="34" charset="0"/>
              </a:rPr>
              <a:t>Disruption to Test Scores after Tropical Cyclones in the United States</a:t>
            </a:r>
          </a:p>
        </p:txBody>
      </p:sp>
    </p:spTree>
    <p:extLst>
      <p:ext uri="{BB962C8B-B14F-4D97-AF65-F5344CB8AC3E}">
        <p14:creationId xmlns:p14="http://schemas.microsoft.com/office/powerpoint/2010/main" val="74572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462455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What is a tropical cyclone?</a:t>
            </a:r>
            <a:endParaRPr lang="en-US" sz="3600" dirty="0">
              <a:solidFill>
                <a:schemeClr val="bg1"/>
              </a:solidFill>
              <a:cs typeface="Arial" panose="020B0604020202020204" pitchFamily="34" charset="0"/>
            </a:endParaRPr>
          </a:p>
        </p:txBody>
      </p:sp>
      <p:pic>
        <p:nvPicPr>
          <p:cNvPr id="6" name="DrearyAlienatedAlligatorgar-mobile" descr="DrearyAlienatedAlligatorgar-mobile">
            <a:hlinkClick r:id="" action="ppaction://media"/>
            <a:extLst>
              <a:ext uri="{FF2B5EF4-FFF2-40B4-BE49-F238E27FC236}">
                <a16:creationId xmlns:a16="http://schemas.microsoft.com/office/drawing/2014/main" id="{2056174C-FC31-1843-96FB-A59B4F438F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698373"/>
            <a:ext cx="8128000" cy="6096000"/>
          </a:xfrm>
          <a:prstGeom prst="rect">
            <a:avLst/>
          </a:prstGeom>
        </p:spPr>
      </p:pic>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2</a:t>
            </a:fld>
            <a:endParaRPr lang="en-US" dirty="0"/>
          </a:p>
        </p:txBody>
      </p:sp>
    </p:spTree>
    <p:extLst>
      <p:ext uri="{BB962C8B-B14F-4D97-AF65-F5344CB8AC3E}">
        <p14:creationId xmlns:p14="http://schemas.microsoft.com/office/powerpoint/2010/main" val="14150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222E4E-D4FD-B941-9192-45E103CFDDB8}"/>
              </a:ext>
            </a:extLst>
          </p:cNvPr>
          <p:cNvSpPr/>
          <p:nvPr/>
        </p:nvSpPr>
        <p:spPr>
          <a:xfrm>
            <a:off x="0" y="162632"/>
            <a:ext cx="3998422"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US educational system</a:t>
            </a:r>
            <a:endParaRPr lang="en-US" sz="3600" dirty="0">
              <a:solidFill>
                <a:schemeClr val="bg1"/>
              </a:solidFill>
              <a:cs typeface="Arial" panose="020B0604020202020204" pitchFamily="34" charset="0"/>
            </a:endParaRPr>
          </a:p>
        </p:txBody>
      </p:sp>
      <p:sp>
        <p:nvSpPr>
          <p:cNvPr id="5" name="Slide Number Placeholder 6">
            <a:extLst>
              <a:ext uri="{FF2B5EF4-FFF2-40B4-BE49-F238E27FC236}">
                <a16:creationId xmlns:a16="http://schemas.microsoft.com/office/drawing/2014/main" id="{8589FEF3-20BD-D144-BBA7-6383E56ABA42}"/>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3</a:t>
            </a:fld>
            <a:endParaRPr lang="en-US" dirty="0"/>
          </a:p>
        </p:txBody>
      </p:sp>
      <p:sp>
        <p:nvSpPr>
          <p:cNvPr id="2" name="Content Placeholder 2">
            <a:extLst>
              <a:ext uri="{FF2B5EF4-FFF2-40B4-BE49-F238E27FC236}">
                <a16:creationId xmlns:a16="http://schemas.microsoft.com/office/drawing/2014/main" id="{633E6519-D934-D482-459C-FB3687209E66}"/>
              </a:ext>
            </a:extLst>
          </p:cNvPr>
          <p:cNvSpPr txBox="1">
            <a:spLocks/>
          </p:cNvSpPr>
          <p:nvPr/>
        </p:nvSpPr>
        <p:spPr>
          <a:xfrm>
            <a:off x="477193" y="125653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000" dirty="0">
                <a:solidFill>
                  <a:srgbClr val="000000"/>
                </a:solidFill>
              </a:rPr>
              <a:t>2001 No Child Left Behind Act requires all states to test academic progress in math and reading/language arts</a:t>
            </a:r>
          </a:p>
          <a:p>
            <a:pPr marL="0" indent="0">
              <a:buNone/>
            </a:pPr>
            <a:endParaRPr lang="en-GB" sz="3000" dirty="0">
              <a:solidFill>
                <a:srgbClr val="000000"/>
              </a:solidFill>
            </a:endParaRPr>
          </a:p>
          <a:p>
            <a:r>
              <a:rPr lang="en-GB" sz="3000" dirty="0">
                <a:solidFill>
                  <a:srgbClr val="000000"/>
                </a:solidFill>
              </a:rPr>
              <a:t>Tests administered to students in grades 3-8 typically in spring</a:t>
            </a:r>
            <a:br>
              <a:rPr lang="en-GB" sz="3000" dirty="0">
                <a:solidFill>
                  <a:srgbClr val="000000"/>
                </a:solidFill>
              </a:rPr>
            </a:br>
            <a:endParaRPr lang="en-GB" sz="3000" dirty="0">
              <a:solidFill>
                <a:srgbClr val="000000"/>
              </a:solidFill>
            </a:endParaRPr>
          </a:p>
        </p:txBody>
      </p:sp>
      <p:pic>
        <p:nvPicPr>
          <p:cNvPr id="1028" name="Picture 4" descr="History of Standardized Tests - ProCon.org">
            <a:extLst>
              <a:ext uri="{FF2B5EF4-FFF2-40B4-BE49-F238E27FC236}">
                <a16:creationId xmlns:a16="http://schemas.microsoft.com/office/drawing/2014/main" id="{937A6AD5-C554-A886-9B86-11C97890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27" y="1574425"/>
            <a:ext cx="5561143" cy="3709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D521AB-40E6-F642-3BD8-285AEFDC040C}"/>
              </a:ext>
            </a:extLst>
          </p:cNvPr>
          <p:cNvSpPr txBox="1"/>
          <p:nvPr/>
        </p:nvSpPr>
        <p:spPr>
          <a:xfrm>
            <a:off x="9320298" y="5416797"/>
            <a:ext cx="2576946" cy="369332"/>
          </a:xfrm>
          <a:prstGeom prst="rect">
            <a:avLst/>
          </a:prstGeom>
          <a:noFill/>
        </p:spPr>
        <p:txBody>
          <a:bodyPr wrap="square">
            <a:spAutoFit/>
          </a:bodyPr>
          <a:lstStyle/>
          <a:p>
            <a:r>
              <a:rPr lang="en-GB" i="0" dirty="0">
                <a:effectLst/>
                <a:latin typeface="Slack-Lato"/>
              </a:rPr>
              <a:t>Paul Morse/White House</a:t>
            </a:r>
            <a:endParaRPr lang="en-US" dirty="0"/>
          </a:p>
        </p:txBody>
      </p:sp>
    </p:spTree>
    <p:extLst>
      <p:ext uri="{BB962C8B-B14F-4D97-AF65-F5344CB8AC3E}">
        <p14:creationId xmlns:p14="http://schemas.microsoft.com/office/powerpoint/2010/main" val="29756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All TCs worldwide">
            <a:extLst>
              <a:ext uri="{FF2B5EF4-FFF2-40B4-BE49-F238E27FC236}">
                <a16:creationId xmlns:a16="http://schemas.microsoft.com/office/drawing/2014/main" id="{8874AC41-F4C9-DF4B-B092-17315B37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302" y="1372645"/>
            <a:ext cx="6390194" cy="4389512"/>
          </a:xfrm>
          <a:prstGeom prst="rect">
            <a:avLst/>
          </a:prstGeom>
          <a:noFill/>
          <a:extLst>
            <a:ext uri="{909E8E84-426E-40DD-AFC4-6F175D3DCCD1}">
              <a14:hiddenFill xmlns:a14="http://schemas.microsoft.com/office/drawing/2010/main">
                <a:solidFill>
                  <a:srgbClr val="FFFFFF"/>
                </a:solidFill>
              </a14:hiddenFill>
            </a:ext>
          </a:extLst>
        </p:spPr>
      </p:pic>
      <p:sp>
        <p:nvSpPr>
          <p:cNvPr id="20" name="Parks et al">
            <a:extLst>
              <a:ext uri="{FF2B5EF4-FFF2-40B4-BE49-F238E27FC236}">
                <a16:creationId xmlns:a16="http://schemas.microsoft.com/office/drawing/2014/main" id="{E8B6889B-AFEA-C640-868F-F4E4CDEDEB26}"/>
              </a:ext>
            </a:extLst>
          </p:cNvPr>
          <p:cNvSpPr txBox="1"/>
          <p:nvPr/>
        </p:nvSpPr>
        <p:spPr>
          <a:xfrm>
            <a:off x="10133351" y="6510682"/>
            <a:ext cx="1709936" cy="369332"/>
          </a:xfrm>
          <a:prstGeom prst="rect">
            <a:avLst/>
          </a:prstGeom>
          <a:noFill/>
        </p:spPr>
        <p:txBody>
          <a:bodyPr wrap="square" rtlCol="0">
            <a:spAutoFit/>
          </a:bodyPr>
          <a:lstStyle/>
          <a:p>
            <a:r>
              <a:rPr lang="en-GB" dirty="0"/>
              <a:t>Huffington Post</a:t>
            </a:r>
            <a:endParaRPr lang="en-US" sz="1600" dirty="0">
              <a:solidFill>
                <a:srgbClr val="000000"/>
              </a:solidFill>
            </a:endParaRPr>
          </a:p>
        </p:txBody>
      </p:sp>
      <p:sp>
        <p:nvSpPr>
          <p:cNvPr id="24" name="NASA">
            <a:extLst>
              <a:ext uri="{FF2B5EF4-FFF2-40B4-BE49-F238E27FC236}">
                <a16:creationId xmlns:a16="http://schemas.microsoft.com/office/drawing/2014/main" id="{BBE80C18-7078-7042-AF31-6A86C82CBE50}"/>
              </a:ext>
            </a:extLst>
          </p:cNvPr>
          <p:cNvSpPr txBox="1"/>
          <p:nvPr/>
        </p:nvSpPr>
        <p:spPr>
          <a:xfrm>
            <a:off x="10884871" y="6473141"/>
            <a:ext cx="749121" cy="338554"/>
          </a:xfrm>
          <a:prstGeom prst="rect">
            <a:avLst/>
          </a:prstGeom>
          <a:noFill/>
        </p:spPr>
        <p:txBody>
          <a:bodyPr wrap="square" rtlCol="0">
            <a:spAutoFit/>
          </a:bodyPr>
          <a:lstStyle/>
          <a:p>
            <a:r>
              <a:rPr lang="en-US" sz="1600" dirty="0">
                <a:solidFill>
                  <a:srgbClr val="000000"/>
                </a:solidFill>
              </a:rPr>
              <a:t>NASA</a:t>
            </a:r>
          </a:p>
        </p:txBody>
      </p:sp>
      <p:pic>
        <p:nvPicPr>
          <p:cNvPr id="15" name="Damage timeseries">
            <a:extLst>
              <a:ext uri="{FF2B5EF4-FFF2-40B4-BE49-F238E27FC236}">
                <a16:creationId xmlns:a16="http://schemas.microsoft.com/office/drawing/2014/main" id="{8DF50F51-C20A-F344-B87A-8FB884F8F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7168" y="1498736"/>
            <a:ext cx="6463905" cy="3973900"/>
          </a:xfrm>
          <a:prstGeom prst="rect">
            <a:avLst/>
          </a:prstGeom>
        </p:spPr>
      </p:pic>
      <p:sp>
        <p:nvSpPr>
          <p:cNvPr id="16" name="Weinkle et al.">
            <a:extLst>
              <a:ext uri="{FF2B5EF4-FFF2-40B4-BE49-F238E27FC236}">
                <a16:creationId xmlns:a16="http://schemas.microsoft.com/office/drawing/2014/main" id="{EBE48F60-EB7D-1B48-A31F-BE7882D05C5F}"/>
              </a:ext>
            </a:extLst>
          </p:cNvPr>
          <p:cNvSpPr txBox="1"/>
          <p:nvPr/>
        </p:nvSpPr>
        <p:spPr>
          <a:xfrm>
            <a:off x="8173118" y="6483191"/>
            <a:ext cx="3670169" cy="338554"/>
          </a:xfrm>
          <a:prstGeom prst="rect">
            <a:avLst/>
          </a:prstGeom>
          <a:noFill/>
        </p:spPr>
        <p:txBody>
          <a:bodyPr wrap="square" rtlCol="0">
            <a:spAutoFit/>
          </a:bodyPr>
          <a:lstStyle/>
          <a:p>
            <a:r>
              <a:rPr lang="en-US" sz="1600" dirty="0" err="1">
                <a:solidFill>
                  <a:srgbClr val="000000"/>
                </a:solidFill>
              </a:rPr>
              <a:t>Weinkle</a:t>
            </a:r>
            <a:r>
              <a:rPr lang="en-US" sz="1600" dirty="0">
                <a:solidFill>
                  <a:srgbClr val="000000"/>
                </a:solidFill>
              </a:rPr>
              <a:t> et al., </a:t>
            </a:r>
            <a:r>
              <a:rPr lang="en-US" sz="1600" i="1" dirty="0">
                <a:solidFill>
                  <a:srgbClr val="000000"/>
                </a:solidFill>
              </a:rPr>
              <a:t>Nature Sustainability</a:t>
            </a:r>
            <a:r>
              <a:rPr lang="en-US" sz="1600" dirty="0">
                <a:solidFill>
                  <a:srgbClr val="000000"/>
                </a:solidFill>
              </a:rPr>
              <a:t>, 2018</a:t>
            </a:r>
          </a:p>
        </p:txBody>
      </p:sp>
      <p:pic>
        <p:nvPicPr>
          <p:cNvPr id="13" name="Figure Wang">
            <a:extLst>
              <a:ext uri="{FF2B5EF4-FFF2-40B4-BE49-F238E27FC236}">
                <a16:creationId xmlns:a16="http://schemas.microsoft.com/office/drawing/2014/main" id="{4C82DBBE-1E60-6F41-BED9-BA12065FF064}"/>
              </a:ext>
            </a:extLst>
          </p:cNvPr>
          <p:cNvPicPr>
            <a:picLocks noChangeAspect="1"/>
          </p:cNvPicPr>
          <p:nvPr/>
        </p:nvPicPr>
        <p:blipFill>
          <a:blip r:embed="rId5"/>
          <a:srcRect/>
          <a:stretch/>
        </p:blipFill>
        <p:spPr>
          <a:xfrm>
            <a:off x="5297168" y="2318884"/>
            <a:ext cx="6826351" cy="2191898"/>
          </a:xfrm>
          <a:prstGeom prst="rect">
            <a:avLst/>
          </a:prstGeom>
        </p:spPr>
      </p:pic>
      <p:sp>
        <p:nvSpPr>
          <p:cNvPr id="26" name="Wang et al">
            <a:extLst>
              <a:ext uri="{FF2B5EF4-FFF2-40B4-BE49-F238E27FC236}">
                <a16:creationId xmlns:a16="http://schemas.microsoft.com/office/drawing/2014/main" id="{D102E052-25CA-324F-9FB0-9AF16E32FB9A}"/>
              </a:ext>
            </a:extLst>
          </p:cNvPr>
          <p:cNvSpPr txBox="1"/>
          <p:nvPr/>
        </p:nvSpPr>
        <p:spPr>
          <a:xfrm>
            <a:off x="9011695" y="6463091"/>
            <a:ext cx="2849772" cy="338554"/>
          </a:xfrm>
          <a:prstGeom prst="rect">
            <a:avLst/>
          </a:prstGeom>
          <a:noFill/>
        </p:spPr>
        <p:txBody>
          <a:bodyPr wrap="square" rtlCol="0">
            <a:spAutoFit/>
          </a:bodyPr>
          <a:lstStyle/>
          <a:p>
            <a:r>
              <a:rPr lang="en-US" sz="1600" dirty="0">
                <a:solidFill>
                  <a:srgbClr val="000000"/>
                </a:solidFill>
              </a:rPr>
              <a:t>Wang and Toumi, </a:t>
            </a:r>
            <a:r>
              <a:rPr lang="en-US" sz="1600" i="1" dirty="0">
                <a:solidFill>
                  <a:srgbClr val="000000"/>
                </a:solidFill>
              </a:rPr>
              <a:t>Science</a:t>
            </a:r>
            <a:r>
              <a:rPr lang="en-US" sz="1600" dirty="0">
                <a:solidFill>
                  <a:srgbClr val="000000"/>
                </a:solidFill>
              </a:rPr>
              <a:t>, 2021</a:t>
            </a:r>
          </a:p>
        </p:txBody>
      </p:sp>
      <p:pic>
        <p:nvPicPr>
          <p:cNvPr id="4" name="Hurricane names">
            <a:extLst>
              <a:ext uri="{FF2B5EF4-FFF2-40B4-BE49-F238E27FC236}">
                <a16:creationId xmlns:a16="http://schemas.microsoft.com/office/drawing/2014/main" id="{0FE3076E-B9A1-D748-82D3-54D558A33A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18364" y="845736"/>
            <a:ext cx="5324997" cy="5443331"/>
          </a:xfrm>
          <a:prstGeom prst="rect">
            <a:avLst/>
          </a:prstGeom>
        </p:spPr>
      </p:pic>
      <p:sp>
        <p:nvSpPr>
          <p:cNvPr id="14" name="NOAA">
            <a:extLst>
              <a:ext uri="{FF2B5EF4-FFF2-40B4-BE49-F238E27FC236}">
                <a16:creationId xmlns:a16="http://schemas.microsoft.com/office/drawing/2014/main" id="{E59AF7D0-D839-A846-87AA-85921346780A}"/>
              </a:ext>
            </a:extLst>
          </p:cNvPr>
          <p:cNvSpPr txBox="1"/>
          <p:nvPr/>
        </p:nvSpPr>
        <p:spPr>
          <a:xfrm>
            <a:off x="11031161" y="6503774"/>
            <a:ext cx="729912" cy="338554"/>
          </a:xfrm>
          <a:prstGeom prst="rect">
            <a:avLst/>
          </a:prstGeom>
          <a:noFill/>
        </p:spPr>
        <p:txBody>
          <a:bodyPr wrap="square" rtlCol="0">
            <a:spAutoFit/>
          </a:bodyPr>
          <a:lstStyle/>
          <a:p>
            <a:r>
              <a:rPr lang="en-US" sz="1600" dirty="0">
                <a:solidFill>
                  <a:srgbClr val="000000"/>
                </a:solidFill>
              </a:rPr>
              <a:t>NOAA</a:t>
            </a:r>
          </a:p>
        </p:txBody>
      </p:sp>
      <p:sp>
        <p:nvSpPr>
          <p:cNvPr id="22" name="Slide Number Placeholder 6">
            <a:extLst>
              <a:ext uri="{FF2B5EF4-FFF2-40B4-BE49-F238E27FC236}">
                <a16:creationId xmlns:a16="http://schemas.microsoft.com/office/drawing/2014/main" id="{2B61E73B-5B3E-EB40-9D1F-BC8C1A3457AE}"/>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4</a:t>
            </a:fld>
            <a:endParaRPr lang="en-US" dirty="0"/>
          </a:p>
        </p:txBody>
      </p:sp>
      <p:sp>
        <p:nvSpPr>
          <p:cNvPr id="8" name="Main text">
            <a:extLst>
              <a:ext uri="{FF2B5EF4-FFF2-40B4-BE49-F238E27FC236}">
                <a16:creationId xmlns:a16="http://schemas.microsoft.com/office/drawing/2014/main" id="{D373A737-F276-7F4F-AEF8-CEAF88E6E0D1}"/>
              </a:ext>
            </a:extLst>
          </p:cNvPr>
          <p:cNvSpPr txBox="1"/>
          <p:nvPr/>
        </p:nvSpPr>
        <p:spPr>
          <a:xfrm>
            <a:off x="118761" y="697579"/>
            <a:ext cx="6390194" cy="6377387"/>
          </a:xfrm>
          <a:prstGeom prst="rect">
            <a:avLst/>
          </a:prstGeom>
          <a:noFill/>
        </p:spPr>
        <p:txBody>
          <a:bodyPr wrap="square" rtlCol="0">
            <a:spAutoFit/>
          </a:bodyPr>
          <a:lstStyle/>
          <a:p>
            <a:pPr marL="457200" indent="-457200">
              <a:lnSpc>
                <a:spcPct val="120000"/>
              </a:lnSpc>
              <a:buFont typeface="+mj-lt"/>
              <a:buAutoNum type="arabicPeriod"/>
            </a:pPr>
            <a:r>
              <a:rPr lang="en-GB" sz="1600" b="1" dirty="0">
                <a:solidFill>
                  <a:schemeClr val="accent1"/>
                </a:solidFill>
                <a:latin typeface="Arial" panose="020B0604020202020204" pitchFamily="34" charset="0"/>
                <a:cs typeface="Arial" panose="020B0604020202020204" pitchFamily="34" charset="0"/>
              </a:rPr>
              <a:t>Very active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2020 season most active on record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2021: 3rd time on record names exhausted</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2"/>
            </a:pPr>
            <a:r>
              <a:rPr lang="en-GB" sz="1600" b="1" dirty="0">
                <a:solidFill>
                  <a:schemeClr val="accent1"/>
                </a:solidFill>
                <a:latin typeface="Arial" panose="020B0604020202020204" pitchFamily="34" charset="0"/>
                <a:cs typeface="Arial" panose="020B0604020202020204" pitchFamily="34" charset="0"/>
              </a:rPr>
              <a:t>Will remain a threat in US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Longer landfall and peak closer to land</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3"/>
            </a:pPr>
            <a:r>
              <a:rPr lang="en-GB" sz="1600" b="1" dirty="0">
                <a:solidFill>
                  <a:schemeClr val="accent1"/>
                </a:solidFill>
                <a:latin typeface="Arial" panose="020B0604020202020204" pitchFamily="34" charset="0"/>
                <a:cs typeface="Arial" panose="020B0604020202020204" pitchFamily="34" charset="0"/>
              </a:rPr>
              <a:t>Extremely costly</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Over $2 trillion in damage</a:t>
            </a:r>
          </a:p>
          <a:p>
            <a:pPr marL="285750" indent="-285750">
              <a:lnSpc>
                <a:spcPct val="120000"/>
              </a:lnSpc>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4"/>
            </a:pPr>
            <a:r>
              <a:rPr lang="en-GB" sz="1600" b="1" dirty="0">
                <a:solidFill>
                  <a:schemeClr val="accent1"/>
                </a:solidFill>
                <a:latin typeface="Arial" panose="020B0604020202020204" pitchFamily="34" charset="0"/>
                <a:cs typeface="Arial" panose="020B0604020202020204" pitchFamily="34" charset="0"/>
              </a:rPr>
              <a:t>Evidence of serious educational consequences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Hurricane Katrina displaced 100k-200k students</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Destroyed 78% of New Orleans public school buildings</a:t>
            </a:r>
          </a:p>
          <a:p>
            <a:pPr>
              <a:lnSpc>
                <a:spcPct val="120000"/>
              </a:lnSpc>
            </a:pPr>
            <a:endParaRPr lang="en-GB" sz="1600"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5"/>
            </a:pPr>
            <a:r>
              <a:rPr lang="en-GB" sz="1600" b="1" dirty="0">
                <a:solidFill>
                  <a:schemeClr val="accent1"/>
                </a:solidFill>
                <a:latin typeface="Arial" panose="020B0604020202020204" pitchFamily="34" charset="0"/>
                <a:cs typeface="Arial" panose="020B0604020202020204" pitchFamily="34" charset="0"/>
              </a:rPr>
              <a:t>Cyclones are a deadly threat in many vulnerable parts of the world</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Knowledge of US impacts helps worldwide efforts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457200" indent="-457200">
              <a:lnSpc>
                <a:spcPct val="120000"/>
              </a:lnSpc>
              <a:buFont typeface="+mj-lt"/>
              <a:buAutoNum type="arabicPeriod" startAt="6"/>
            </a:pPr>
            <a:r>
              <a:rPr lang="en-GB" b="1" dirty="0">
                <a:solidFill>
                  <a:schemeClr val="accent1"/>
                </a:solidFill>
                <a:latin typeface="Arial" panose="020B0604020202020204" pitchFamily="34" charset="0"/>
                <a:cs typeface="Arial" panose="020B0604020202020204" pitchFamily="34" charset="0"/>
              </a:rPr>
              <a:t>Resilience is a matter of environmental justice</a:t>
            </a:r>
          </a:p>
          <a:p>
            <a:pPr marL="285750" indent="-285750">
              <a:lnSpc>
                <a:spcPct val="12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Impact low-income and historically disadvantaged communities</a:t>
            </a:r>
          </a:p>
          <a:p>
            <a:pPr marL="285750" indent="-285750">
              <a:lnSpc>
                <a:spcPct val="120000"/>
              </a:lnSpc>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5" name="Title">
            <a:extLst>
              <a:ext uri="{FF2B5EF4-FFF2-40B4-BE49-F238E27FC236}">
                <a16:creationId xmlns:a16="http://schemas.microsoft.com/office/drawing/2014/main" id="{6EF9F573-F5C9-2A4F-9FCC-AAB9E6084D60}"/>
              </a:ext>
            </a:extLst>
          </p:cNvPr>
          <p:cNvSpPr/>
          <p:nvPr/>
        </p:nvSpPr>
        <p:spPr>
          <a:xfrm>
            <a:off x="0" y="152122"/>
            <a:ext cx="774000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Why should we care about tropical cyclones?</a:t>
            </a:r>
            <a:endParaRPr lang="en-US" sz="3600" dirty="0">
              <a:solidFill>
                <a:schemeClr val="bg1"/>
              </a:solidFill>
              <a:cs typeface="Arial" panose="020B0604020202020204" pitchFamily="34" charset="0"/>
            </a:endParaRPr>
          </a:p>
        </p:txBody>
      </p:sp>
      <p:pic>
        <p:nvPicPr>
          <p:cNvPr id="19" name="Tropical cyclone hospitalizations">
            <a:extLst>
              <a:ext uri="{FF2B5EF4-FFF2-40B4-BE49-F238E27FC236}">
                <a16:creationId xmlns:a16="http://schemas.microsoft.com/office/drawing/2014/main" id="{46BD9AB5-816B-EC43-A913-A323BA62A6F5}"/>
              </a:ext>
            </a:extLst>
          </p:cNvPr>
          <p:cNvPicPr>
            <a:picLocks noChangeAspect="1"/>
          </p:cNvPicPr>
          <p:nvPr/>
        </p:nvPicPr>
        <p:blipFill rotWithShape="1">
          <a:blip r:embed="rId7"/>
          <a:srcRect t="2131" b="2131"/>
          <a:stretch/>
        </p:blipFill>
        <p:spPr>
          <a:xfrm>
            <a:off x="6159563" y="1363426"/>
            <a:ext cx="5963956" cy="4282338"/>
          </a:xfrm>
          <a:prstGeom prst="rect">
            <a:avLst/>
          </a:prstGeom>
        </p:spPr>
      </p:pic>
      <p:sp>
        <p:nvSpPr>
          <p:cNvPr id="2" name="Title Wang">
            <a:extLst>
              <a:ext uri="{FF2B5EF4-FFF2-40B4-BE49-F238E27FC236}">
                <a16:creationId xmlns:a16="http://schemas.microsoft.com/office/drawing/2014/main" id="{D95A43C5-6D42-3B4D-93CE-AEB3A1ABF043}"/>
              </a:ext>
            </a:extLst>
          </p:cNvPr>
          <p:cNvSpPr/>
          <p:nvPr/>
        </p:nvSpPr>
        <p:spPr>
          <a:xfrm>
            <a:off x="6096000" y="1683163"/>
            <a:ext cx="5228226" cy="369332"/>
          </a:xfrm>
          <a:prstGeom prst="rect">
            <a:avLst/>
          </a:prstGeom>
        </p:spPr>
        <p:txBody>
          <a:bodyPr wrap="none">
            <a:spAutoFit/>
          </a:bodyPr>
          <a:lstStyle/>
          <a:p>
            <a:r>
              <a:rPr lang="en-US" dirty="0"/>
              <a:t>Landward migration of global tropical cyclone activity.</a:t>
            </a:r>
          </a:p>
        </p:txBody>
      </p:sp>
      <p:sp>
        <p:nvSpPr>
          <p:cNvPr id="21" name="Title Weinkle">
            <a:extLst>
              <a:ext uri="{FF2B5EF4-FFF2-40B4-BE49-F238E27FC236}">
                <a16:creationId xmlns:a16="http://schemas.microsoft.com/office/drawing/2014/main" id="{88DD8114-757F-0647-8EED-353FB1DD1778}"/>
              </a:ext>
            </a:extLst>
          </p:cNvPr>
          <p:cNvSpPr/>
          <p:nvPr/>
        </p:nvSpPr>
        <p:spPr>
          <a:xfrm>
            <a:off x="6096000" y="1129404"/>
            <a:ext cx="5177443" cy="369332"/>
          </a:xfrm>
          <a:prstGeom prst="rect">
            <a:avLst/>
          </a:prstGeom>
        </p:spPr>
        <p:txBody>
          <a:bodyPr wrap="none">
            <a:spAutoFit/>
          </a:bodyPr>
          <a:lstStyle/>
          <a:p>
            <a:r>
              <a:rPr lang="en-US" dirty="0"/>
              <a:t>Normalized US hurricane damage from 1900 to 2017.</a:t>
            </a:r>
          </a:p>
        </p:txBody>
      </p:sp>
      <p:pic>
        <p:nvPicPr>
          <p:cNvPr id="17" name="Billion dollar events" hidden="1">
            <a:extLst>
              <a:ext uri="{FF2B5EF4-FFF2-40B4-BE49-F238E27FC236}">
                <a16:creationId xmlns:a16="http://schemas.microsoft.com/office/drawing/2014/main" id="{B2697B51-6DE4-AA45-B1BA-42AC335C7B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97168" y="1722036"/>
            <a:ext cx="6801223" cy="3527300"/>
          </a:xfrm>
          <a:prstGeom prst="rect">
            <a:avLst/>
          </a:prstGeom>
        </p:spPr>
      </p:pic>
      <p:sp>
        <p:nvSpPr>
          <p:cNvPr id="18" name="NOAA" hidden="1">
            <a:extLst>
              <a:ext uri="{FF2B5EF4-FFF2-40B4-BE49-F238E27FC236}">
                <a16:creationId xmlns:a16="http://schemas.microsoft.com/office/drawing/2014/main" id="{08079EE7-A25D-654F-B86C-C28DC754B5E5}"/>
              </a:ext>
            </a:extLst>
          </p:cNvPr>
          <p:cNvSpPr txBox="1"/>
          <p:nvPr/>
        </p:nvSpPr>
        <p:spPr>
          <a:xfrm>
            <a:off x="11099054" y="6462074"/>
            <a:ext cx="721239" cy="338554"/>
          </a:xfrm>
          <a:prstGeom prst="rect">
            <a:avLst/>
          </a:prstGeom>
          <a:noFill/>
        </p:spPr>
        <p:txBody>
          <a:bodyPr wrap="square" rtlCol="0">
            <a:spAutoFit/>
          </a:bodyPr>
          <a:lstStyle/>
          <a:p>
            <a:r>
              <a:rPr lang="en-US" sz="1600" dirty="0">
                <a:solidFill>
                  <a:srgbClr val="000000"/>
                </a:solidFill>
              </a:rPr>
              <a:t>NOAA</a:t>
            </a:r>
          </a:p>
        </p:txBody>
      </p:sp>
    </p:spTree>
    <p:extLst>
      <p:ext uri="{BB962C8B-B14F-4D97-AF65-F5344CB8AC3E}">
        <p14:creationId xmlns:p14="http://schemas.microsoft.com/office/powerpoint/2010/main" val="362617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03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16" grpId="0"/>
      <p:bldP spid="16" grpId="1"/>
      <p:bldP spid="26" grpId="0"/>
      <p:bldP spid="26" grpId="1"/>
      <p:bldP spid="14" grpId="0"/>
      <p:bldP spid="14" grpId="1"/>
      <p:bldP spid="2" grpId="0"/>
      <p:bldP spid="2" grpId="1"/>
      <p:bldP spid="21" grpId="0"/>
      <p:bldP spid="21"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90BBBDF-F107-6443-9F13-12EB3182E4FA}"/>
              </a:ext>
            </a:extLst>
          </p:cNvPr>
          <p:cNvSpPr txBox="1">
            <a:spLocks/>
          </p:cNvSpPr>
          <p:nvPr/>
        </p:nvSpPr>
        <p:spPr>
          <a:xfrm>
            <a:off x="309986" y="1659943"/>
            <a:ext cx="6062534" cy="4344931"/>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rPr>
              <a:t>Hurricanes and other tropical cyclones have devastating effects on society</a:t>
            </a:r>
          </a:p>
          <a:p>
            <a:endParaRPr lang="en-GB" dirty="0">
              <a:solidFill>
                <a:srgbClr val="000000"/>
              </a:solidFill>
            </a:endParaRPr>
          </a:p>
          <a:p>
            <a:r>
              <a:rPr lang="en-GB" dirty="0">
                <a:solidFill>
                  <a:srgbClr val="000000"/>
                </a:solidFill>
              </a:rPr>
              <a:t>A comprehensive assessment of their impacts on educational attainment over multiple years of study is lacking, despite plausible links</a:t>
            </a:r>
            <a:br>
              <a:rPr lang="en-GB" dirty="0">
                <a:solidFill>
                  <a:srgbClr val="000000"/>
                </a:solidFill>
              </a:rPr>
            </a:br>
            <a:endParaRPr lang="en-GB" dirty="0">
              <a:solidFill>
                <a:srgbClr val="000000"/>
              </a:solidFill>
            </a:endParaRPr>
          </a:p>
        </p:txBody>
      </p:sp>
      <p:sp>
        <p:nvSpPr>
          <p:cNvPr id="6" name="Rectangle 5">
            <a:extLst>
              <a:ext uri="{FF2B5EF4-FFF2-40B4-BE49-F238E27FC236}">
                <a16:creationId xmlns:a16="http://schemas.microsoft.com/office/drawing/2014/main" id="{00913566-F07A-E940-A837-90EEF8F1E0F3}"/>
              </a:ext>
            </a:extLst>
          </p:cNvPr>
          <p:cNvSpPr/>
          <p:nvPr/>
        </p:nvSpPr>
        <p:spPr>
          <a:xfrm>
            <a:off x="0" y="162632"/>
            <a:ext cx="6793525" cy="1151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cs typeface="Arial" panose="020B0604020202020204" pitchFamily="34" charset="0"/>
              </a:rPr>
              <a:t>Disruption to Test Scores after Tropical Cyclones in the United States</a:t>
            </a:r>
            <a:endParaRPr lang="en-US" sz="3100" dirty="0">
              <a:solidFill>
                <a:schemeClr val="bg1"/>
              </a:solidFill>
              <a:cs typeface="Arial" panose="020B0604020202020204" pitchFamily="34" charset="0"/>
            </a:endParaRPr>
          </a:p>
        </p:txBody>
      </p:sp>
      <p:sp>
        <p:nvSpPr>
          <p:cNvPr id="8" name="Slide Number Placeholder 6">
            <a:extLst>
              <a:ext uri="{FF2B5EF4-FFF2-40B4-BE49-F238E27FC236}">
                <a16:creationId xmlns:a16="http://schemas.microsoft.com/office/drawing/2014/main" id="{198AF5E2-C73C-BD4C-A763-B33AA09B158F}"/>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5</a:t>
            </a:fld>
            <a:endParaRPr lang="en-US" dirty="0"/>
          </a:p>
        </p:txBody>
      </p:sp>
      <p:sp>
        <p:nvSpPr>
          <p:cNvPr id="10" name="TextBox 9">
            <a:extLst>
              <a:ext uri="{FF2B5EF4-FFF2-40B4-BE49-F238E27FC236}">
                <a16:creationId xmlns:a16="http://schemas.microsoft.com/office/drawing/2014/main" id="{7EDF43DB-A2E8-FF4D-BF99-C9E3C16BCEE2}"/>
              </a:ext>
            </a:extLst>
          </p:cNvPr>
          <p:cNvSpPr txBox="1"/>
          <p:nvPr/>
        </p:nvSpPr>
        <p:spPr>
          <a:xfrm>
            <a:off x="9981282" y="143221"/>
            <a:ext cx="1855122" cy="369332"/>
          </a:xfrm>
          <a:prstGeom prst="rect">
            <a:avLst/>
          </a:prstGeom>
          <a:noFill/>
        </p:spPr>
        <p:txBody>
          <a:bodyPr wrap="square" rtlCol="0">
            <a:spAutoFit/>
          </a:bodyPr>
          <a:lstStyle/>
          <a:p>
            <a:r>
              <a:rPr lang="en-US" dirty="0">
                <a:solidFill>
                  <a:srgbClr val="000000"/>
                </a:solidFill>
              </a:rPr>
              <a:t>Art by Amy Wolfe</a:t>
            </a:r>
          </a:p>
        </p:txBody>
      </p:sp>
      <p:sp>
        <p:nvSpPr>
          <p:cNvPr id="2" name="TextBox 1">
            <a:extLst>
              <a:ext uri="{FF2B5EF4-FFF2-40B4-BE49-F238E27FC236}">
                <a16:creationId xmlns:a16="http://schemas.microsoft.com/office/drawing/2014/main" id="{B9C1FD3C-F6A3-533B-5F22-BF4EC36DC350}"/>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pic>
        <p:nvPicPr>
          <p:cNvPr id="3" name="Picture 2">
            <a:extLst>
              <a:ext uri="{FF2B5EF4-FFF2-40B4-BE49-F238E27FC236}">
                <a16:creationId xmlns:a16="http://schemas.microsoft.com/office/drawing/2014/main" id="{74FBEA45-376D-E8E6-5B58-90A4249950F3}"/>
              </a:ext>
            </a:extLst>
          </p:cNvPr>
          <p:cNvPicPr>
            <a:picLocks noChangeAspect="1"/>
          </p:cNvPicPr>
          <p:nvPr/>
        </p:nvPicPr>
        <p:blipFill>
          <a:blip r:embed="rId3"/>
          <a:srcRect/>
          <a:stretch/>
        </p:blipFill>
        <p:spPr>
          <a:xfrm>
            <a:off x="6793525" y="564382"/>
            <a:ext cx="4902693" cy="5681232"/>
          </a:xfrm>
          <a:prstGeom prst="rect">
            <a:avLst/>
          </a:prstGeom>
        </p:spPr>
      </p:pic>
    </p:spTree>
    <p:extLst>
      <p:ext uri="{BB962C8B-B14F-4D97-AF65-F5344CB8AC3E}">
        <p14:creationId xmlns:p14="http://schemas.microsoft.com/office/powerpoint/2010/main" val="29979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2221705"/>
            <a:ext cx="10972800" cy="2414589"/>
          </a:xfrm>
        </p:spPr>
        <p:txBody>
          <a:bodyPr>
            <a:normAutofit lnSpcReduction="10000"/>
          </a:bodyPr>
          <a:lstStyle/>
          <a:p>
            <a:pPr marL="514350" indent="-514350">
              <a:buFont typeface="+mj-lt"/>
              <a:buAutoNum type="arabicPeriod"/>
            </a:pPr>
            <a:r>
              <a:rPr lang="en-GB" dirty="0">
                <a:solidFill>
                  <a:srgbClr val="000000"/>
                </a:solidFill>
              </a:rPr>
              <a:t>Examine the association between tropical cyclones and educational attainment among elementary- and middle school-age students in all affected areas in the United States </a:t>
            </a:r>
          </a:p>
          <a:p>
            <a:pPr marL="514350" indent="-514350">
              <a:buFont typeface="+mj-lt"/>
              <a:buAutoNum type="arabicPeriod"/>
            </a:pPr>
            <a:r>
              <a:rPr lang="en-GB" dirty="0">
                <a:solidFill>
                  <a:srgbClr val="000000"/>
                </a:solidFill>
              </a:rPr>
              <a:t>Evaluate how the effects vary by strength of tropical cyclone and by sociodemographic composition of the student bodies and communities affected</a:t>
            </a:r>
          </a:p>
        </p:txBody>
      </p:sp>
      <p:sp>
        <p:nvSpPr>
          <p:cNvPr id="5" name="Rectangle 4">
            <a:extLst>
              <a:ext uri="{FF2B5EF4-FFF2-40B4-BE49-F238E27FC236}">
                <a16:creationId xmlns:a16="http://schemas.microsoft.com/office/drawing/2014/main" id="{FABA106E-174A-1548-8ACB-2532023157CA}"/>
              </a:ext>
            </a:extLst>
          </p:cNvPr>
          <p:cNvSpPr/>
          <p:nvPr/>
        </p:nvSpPr>
        <p:spPr>
          <a:xfrm>
            <a:off x="0" y="162632"/>
            <a:ext cx="1093076"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Aims</a:t>
            </a:r>
            <a:endParaRPr lang="en-US" sz="3600" dirty="0">
              <a:solidFill>
                <a:schemeClr val="bg1"/>
              </a:solidFill>
              <a:cs typeface="Arial" panose="020B0604020202020204" pitchFamily="34" charset="0"/>
            </a:endParaRPr>
          </a:p>
        </p:txBody>
      </p:sp>
      <p:sp>
        <p:nvSpPr>
          <p:cNvPr id="7" name="Slide Number Placeholder 6">
            <a:extLst>
              <a:ext uri="{FF2B5EF4-FFF2-40B4-BE49-F238E27FC236}">
                <a16:creationId xmlns:a16="http://schemas.microsoft.com/office/drawing/2014/main" id="{B3FD0897-571D-DB42-870E-C844B42D07A0}"/>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6</a:t>
            </a:fld>
            <a:endParaRPr lang="en-US" dirty="0"/>
          </a:p>
        </p:txBody>
      </p:sp>
      <p:sp>
        <p:nvSpPr>
          <p:cNvPr id="2" name="TextBox 1">
            <a:extLst>
              <a:ext uri="{FF2B5EF4-FFF2-40B4-BE49-F238E27FC236}">
                <a16:creationId xmlns:a16="http://schemas.microsoft.com/office/drawing/2014/main" id="{9062F2C3-5590-C124-0CF7-57D023E2A023}"/>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40516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F558F-4FEE-504B-B1ED-E8C1DDE9A213}"/>
              </a:ext>
            </a:extLst>
          </p:cNvPr>
          <p:cNvSpPr/>
          <p:nvPr/>
        </p:nvSpPr>
        <p:spPr>
          <a:xfrm>
            <a:off x="0" y="162632"/>
            <a:ext cx="9133490"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Study population, outcome and exposure assessment</a:t>
            </a:r>
            <a:endParaRPr lang="en-US" sz="3600" dirty="0">
              <a:solidFill>
                <a:schemeClr val="bg1"/>
              </a:solidFill>
              <a:cs typeface="Arial" panose="020B0604020202020204" pitchFamily="34" charset="0"/>
            </a:endParaRPr>
          </a:p>
        </p:txBody>
      </p:sp>
      <p:sp>
        <p:nvSpPr>
          <p:cNvPr id="10" name="Slide Number Placeholder 6">
            <a:extLst>
              <a:ext uri="{FF2B5EF4-FFF2-40B4-BE49-F238E27FC236}">
                <a16:creationId xmlns:a16="http://schemas.microsoft.com/office/drawing/2014/main" id="{B2B5F981-6E3A-4D42-B937-6794FA52C8A9}"/>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7</a:t>
            </a:fld>
            <a:endParaRPr lang="en-US" dirty="0"/>
          </a:p>
        </p:txBody>
      </p:sp>
      <p:sp>
        <p:nvSpPr>
          <p:cNvPr id="3" name="Text"/>
          <p:cNvSpPr>
            <a:spLocks noGrp="1"/>
          </p:cNvSpPr>
          <p:nvPr>
            <p:ph idx="4294967295"/>
          </p:nvPr>
        </p:nvSpPr>
        <p:spPr>
          <a:xfrm>
            <a:off x="1529255" y="1020595"/>
            <a:ext cx="9133489" cy="5199881"/>
          </a:xfrm>
        </p:spPr>
        <p:txBody>
          <a:bodyPr>
            <a:normAutofit lnSpcReduction="10000"/>
          </a:bodyPr>
          <a:lstStyle/>
          <a:p>
            <a:r>
              <a:rPr lang="en-GB" dirty="0">
                <a:solidFill>
                  <a:srgbClr val="000000"/>
                </a:solidFill>
              </a:rPr>
              <a:t>Study population</a:t>
            </a:r>
          </a:p>
          <a:p>
            <a:pPr lvl="1"/>
            <a:r>
              <a:rPr lang="en-GB" dirty="0">
                <a:solidFill>
                  <a:srgbClr val="000000"/>
                </a:solidFill>
              </a:rPr>
              <a:t>Third to eighth grade students from 2009-2018 in 2,420 counties in contiguous US</a:t>
            </a:r>
            <a:br>
              <a:rPr lang="en-GB" dirty="0">
                <a:solidFill>
                  <a:srgbClr val="000000"/>
                </a:solidFill>
              </a:rPr>
            </a:br>
            <a:endParaRPr lang="en-GB" dirty="0">
              <a:solidFill>
                <a:srgbClr val="000000"/>
              </a:solidFill>
            </a:endParaRPr>
          </a:p>
          <a:p>
            <a:r>
              <a:rPr lang="en-GB" dirty="0">
                <a:solidFill>
                  <a:srgbClr val="000000"/>
                </a:solidFill>
              </a:rPr>
              <a:t>Outcome assessment</a:t>
            </a:r>
          </a:p>
          <a:p>
            <a:pPr lvl="1"/>
            <a:r>
              <a:rPr lang="en-GB" dirty="0">
                <a:solidFill>
                  <a:srgbClr val="000000"/>
                </a:solidFill>
              </a:rPr>
              <a:t>County-level average standardized test scores in math and reading/language arts (RLA)</a:t>
            </a:r>
          </a:p>
          <a:p>
            <a:pPr lvl="1"/>
            <a:r>
              <a:rPr lang="en-GB" dirty="0">
                <a:solidFill>
                  <a:srgbClr val="000000"/>
                </a:solidFill>
              </a:rPr>
              <a:t>Stanford Educational Data Archive</a:t>
            </a:r>
            <a:br>
              <a:rPr lang="en-GB" dirty="0">
                <a:solidFill>
                  <a:srgbClr val="000000"/>
                </a:solidFill>
              </a:rPr>
            </a:br>
            <a:endParaRPr lang="en-GB" dirty="0">
              <a:solidFill>
                <a:srgbClr val="000000"/>
              </a:solidFill>
            </a:endParaRPr>
          </a:p>
          <a:p>
            <a:r>
              <a:rPr lang="en-GB" dirty="0">
                <a:solidFill>
                  <a:srgbClr val="000000"/>
                </a:solidFill>
              </a:rPr>
              <a:t>Exposure assessment</a:t>
            </a:r>
          </a:p>
          <a:p>
            <a:pPr lvl="1"/>
            <a:r>
              <a:rPr lang="en-GB" dirty="0">
                <a:solidFill>
                  <a:srgbClr val="000000"/>
                </a:solidFill>
              </a:rPr>
              <a:t>Tropical cyclone exposure</a:t>
            </a:r>
          </a:p>
          <a:p>
            <a:pPr lvl="1"/>
            <a:r>
              <a:rPr lang="en-GB" dirty="0">
                <a:solidFill>
                  <a:srgbClr val="000000"/>
                </a:solidFill>
              </a:rPr>
              <a:t>Counties with sustained maximal wind speeds</a:t>
            </a:r>
          </a:p>
          <a:p>
            <a:pPr lvl="2"/>
            <a:r>
              <a:rPr lang="en-GB" dirty="0">
                <a:solidFill>
                  <a:srgbClr val="000000"/>
                </a:solidFill>
              </a:rPr>
              <a:t>Tropical cyclones: ⩾ 34 knots</a:t>
            </a:r>
          </a:p>
          <a:p>
            <a:pPr lvl="2"/>
            <a:r>
              <a:rPr lang="en-GB" dirty="0">
                <a:solidFill>
                  <a:srgbClr val="000000"/>
                </a:solidFill>
              </a:rPr>
              <a:t>Hurricanes: ⩾ 64 knots</a:t>
            </a:r>
          </a:p>
          <a:p>
            <a:pPr marL="457200" lvl="1" indent="0">
              <a:buNone/>
            </a:pPr>
            <a:endParaRPr lang="en-GB" dirty="0">
              <a:solidFill>
                <a:srgbClr val="000000"/>
              </a:solidFill>
            </a:endParaRPr>
          </a:p>
          <a:p>
            <a:pPr lvl="2"/>
            <a:endParaRPr lang="en-GB" dirty="0">
              <a:solidFill>
                <a:srgbClr val="000000"/>
              </a:solidFill>
            </a:endParaRPr>
          </a:p>
        </p:txBody>
      </p:sp>
      <p:sp>
        <p:nvSpPr>
          <p:cNvPr id="2" name="TextBox 1">
            <a:extLst>
              <a:ext uri="{FF2B5EF4-FFF2-40B4-BE49-F238E27FC236}">
                <a16:creationId xmlns:a16="http://schemas.microsoft.com/office/drawing/2014/main" id="{DD175D02-27C0-0DF5-F613-9859E9FB8CCA}"/>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272837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8642" y="829059"/>
            <a:ext cx="10194715" cy="5199881"/>
          </a:xfrm>
        </p:spPr>
        <p:txBody>
          <a:bodyPr>
            <a:normAutofit lnSpcReduction="10000"/>
          </a:bodyPr>
          <a:lstStyle/>
          <a:p>
            <a:r>
              <a:rPr lang="en-GB" dirty="0">
                <a:solidFill>
                  <a:srgbClr val="000000"/>
                </a:solidFill>
              </a:rPr>
              <a:t>Association between average Math and RLA and tropical cyclone exposure:</a:t>
            </a:r>
          </a:p>
          <a:p>
            <a:pPr lvl="1"/>
            <a:r>
              <a:rPr lang="en-GB" dirty="0">
                <a:solidFill>
                  <a:srgbClr val="000000"/>
                </a:solidFill>
              </a:rPr>
              <a:t>Bayesian formulation of difference-in-differences model</a:t>
            </a:r>
          </a:p>
          <a:p>
            <a:pPr marL="457200" lvl="1" indent="0">
              <a:buNone/>
            </a:pPr>
            <a:endParaRPr lang="en-GB" dirty="0">
              <a:solidFill>
                <a:srgbClr val="000000"/>
              </a:solidFill>
            </a:endParaRPr>
          </a:p>
          <a:p>
            <a:r>
              <a:rPr lang="en-GB" dirty="0">
                <a:solidFill>
                  <a:srgbClr val="000000"/>
                </a:solidFill>
              </a:rPr>
              <a:t>To quantify association:</a:t>
            </a:r>
          </a:p>
          <a:p>
            <a:pPr lvl="1"/>
            <a:r>
              <a:rPr lang="en-GB" dirty="0">
                <a:solidFill>
                  <a:srgbClr val="000000"/>
                </a:solidFill>
              </a:rPr>
              <a:t>Associations </a:t>
            </a:r>
            <a:r>
              <a:rPr lang="en-US" dirty="0">
                <a:solidFill>
                  <a:srgbClr val="000000"/>
                </a:solidFill>
              </a:rPr>
              <a:t>modeled</a:t>
            </a:r>
            <a:r>
              <a:rPr lang="en-GB" dirty="0">
                <a:solidFill>
                  <a:srgbClr val="000000"/>
                </a:solidFill>
              </a:rPr>
              <a:t> by tropical cyclones and hurricanes</a:t>
            </a:r>
          </a:p>
          <a:p>
            <a:pPr lvl="1"/>
            <a:r>
              <a:rPr lang="en-GB" dirty="0">
                <a:solidFill>
                  <a:srgbClr val="000000"/>
                </a:solidFill>
              </a:rPr>
              <a:t>Associations </a:t>
            </a:r>
            <a:r>
              <a:rPr lang="en-US" dirty="0">
                <a:solidFill>
                  <a:srgbClr val="000000"/>
                </a:solidFill>
              </a:rPr>
              <a:t>modeled</a:t>
            </a:r>
            <a:r>
              <a:rPr lang="en-GB" dirty="0">
                <a:solidFill>
                  <a:srgbClr val="000000"/>
                </a:solidFill>
              </a:rPr>
              <a:t> nationally and by state</a:t>
            </a:r>
          </a:p>
          <a:p>
            <a:pPr lvl="1"/>
            <a:r>
              <a:rPr lang="en-GB" dirty="0">
                <a:solidFill>
                  <a:srgbClr val="000000"/>
                </a:solidFill>
              </a:rPr>
              <a:t>Effect modification by county and grade cohort level characteristics</a:t>
            </a:r>
            <a:br>
              <a:rPr lang="en-GB" dirty="0">
                <a:solidFill>
                  <a:srgbClr val="000000"/>
                </a:solidFill>
              </a:rPr>
            </a:br>
            <a:endParaRPr lang="en-GB" dirty="0">
              <a:solidFill>
                <a:srgbClr val="000000"/>
              </a:solidFill>
            </a:endParaRPr>
          </a:p>
          <a:p>
            <a:r>
              <a:rPr lang="en-GB" dirty="0">
                <a:solidFill>
                  <a:srgbClr val="000000"/>
                </a:solidFill>
              </a:rPr>
              <a:t>Adjusted for time-varying grade-cohort and county-level covariates:</a:t>
            </a:r>
          </a:p>
          <a:p>
            <a:pPr lvl="1"/>
            <a:r>
              <a:rPr lang="en-GB" dirty="0">
                <a:solidFill>
                  <a:srgbClr val="000000"/>
                </a:solidFill>
              </a:rPr>
              <a:t>Grade-cohort: race/ethnicity, economic disadvantage, free lunch</a:t>
            </a:r>
          </a:p>
          <a:p>
            <a:pPr lvl="1"/>
            <a:r>
              <a:rPr lang="en-GB" dirty="0">
                <a:solidFill>
                  <a:srgbClr val="000000"/>
                </a:solidFill>
              </a:rPr>
              <a:t>County: ELL students, special education students, college rate, </a:t>
            </a:r>
            <a:r>
              <a:rPr lang="en-GB">
                <a:solidFill>
                  <a:srgbClr val="000000"/>
                </a:solidFill>
              </a:rPr>
              <a:t>poverty, </a:t>
            </a:r>
            <a:r>
              <a:rPr lang="en-GB" dirty="0">
                <a:solidFill>
                  <a:srgbClr val="000000"/>
                </a:solidFill>
              </a:rPr>
              <a:t>urbanicity, single mother households</a:t>
            </a:r>
          </a:p>
        </p:txBody>
      </p:sp>
      <p:sp>
        <p:nvSpPr>
          <p:cNvPr id="5" name="Slide Number Placeholder 6">
            <a:extLst>
              <a:ext uri="{FF2B5EF4-FFF2-40B4-BE49-F238E27FC236}">
                <a16:creationId xmlns:a16="http://schemas.microsoft.com/office/drawing/2014/main" id="{7F1580F0-FB6B-9945-B226-F17279DE6087}"/>
              </a:ext>
            </a:extLst>
          </p:cNvPr>
          <p:cNvSpPr txBox="1">
            <a:spLocks/>
          </p:cNvSpPr>
          <p:nvPr/>
        </p:nvSpPr>
        <p:spPr>
          <a:xfrm>
            <a:off x="4724400" y="657219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3462B80-D853-D54A-BDC2-64B866E8EF5A}" type="slidenum">
              <a:rPr lang="en-US" smtClean="0"/>
              <a:pPr algn="ctr"/>
              <a:t>8</a:t>
            </a:fld>
            <a:endParaRPr lang="en-US" dirty="0"/>
          </a:p>
        </p:txBody>
      </p:sp>
      <p:sp>
        <p:nvSpPr>
          <p:cNvPr id="7" name="Title">
            <a:extLst>
              <a:ext uri="{FF2B5EF4-FFF2-40B4-BE49-F238E27FC236}">
                <a16:creationId xmlns:a16="http://schemas.microsoft.com/office/drawing/2014/main" id="{44D31547-9329-7646-B661-5DD2B930EE99}"/>
              </a:ext>
            </a:extLst>
          </p:cNvPr>
          <p:cNvSpPr/>
          <p:nvPr/>
        </p:nvSpPr>
        <p:spPr>
          <a:xfrm>
            <a:off x="0" y="162632"/>
            <a:ext cx="2942897"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cs typeface="Arial" panose="020B0604020202020204" pitchFamily="34" charset="0"/>
              </a:rPr>
              <a:t>Statistical model</a:t>
            </a:r>
            <a:endParaRPr lang="en-US" sz="3600" dirty="0">
              <a:solidFill>
                <a:schemeClr val="bg1"/>
              </a:solidFill>
              <a:cs typeface="Arial" panose="020B0604020202020204" pitchFamily="34" charset="0"/>
            </a:endParaRPr>
          </a:p>
        </p:txBody>
      </p:sp>
      <p:sp>
        <p:nvSpPr>
          <p:cNvPr id="4" name="TextBox 3">
            <a:extLst>
              <a:ext uri="{FF2B5EF4-FFF2-40B4-BE49-F238E27FC236}">
                <a16:creationId xmlns:a16="http://schemas.microsoft.com/office/drawing/2014/main" id="{D475A606-E7AF-8675-E897-F632700C4DA4}"/>
              </a:ext>
            </a:extLst>
          </p:cNvPr>
          <p:cNvSpPr txBox="1"/>
          <p:nvPr/>
        </p:nvSpPr>
        <p:spPr>
          <a:xfrm>
            <a:off x="6625652" y="6554851"/>
            <a:ext cx="5510027" cy="338554"/>
          </a:xfrm>
          <a:prstGeom prst="rect">
            <a:avLst/>
          </a:prstGeom>
          <a:noFill/>
        </p:spPr>
        <p:txBody>
          <a:bodyPr wrap="square" rtlCol="0">
            <a:spAutoFit/>
          </a:bodyPr>
          <a:lstStyle/>
          <a:p>
            <a:r>
              <a:rPr lang="en-US" sz="1600" dirty="0">
                <a:solidFill>
                  <a:srgbClr val="000000"/>
                </a:solidFill>
              </a:rPr>
              <a:t>Meltzer et al., </a:t>
            </a:r>
            <a:r>
              <a:rPr lang="en-US" sz="1600" i="1" dirty="0">
                <a:solidFill>
                  <a:srgbClr val="000000"/>
                </a:solidFill>
              </a:rPr>
              <a:t>In preparation (please do not share or distribute)</a:t>
            </a:r>
            <a:endParaRPr lang="en-US" sz="1600" dirty="0">
              <a:solidFill>
                <a:srgbClr val="000000"/>
              </a:solidFill>
            </a:endParaRPr>
          </a:p>
        </p:txBody>
      </p:sp>
    </p:spTree>
    <p:extLst>
      <p:ext uri="{BB962C8B-B14F-4D97-AF65-F5344CB8AC3E}">
        <p14:creationId xmlns:p14="http://schemas.microsoft.com/office/powerpoint/2010/main" val="8182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50627-8300-1E52-765B-C7EC15A71A65}"/>
              </a:ext>
            </a:extLst>
          </p:cNvPr>
          <p:cNvPicPr>
            <a:picLocks noChangeAspect="1"/>
          </p:cNvPicPr>
          <p:nvPr/>
        </p:nvPicPr>
        <p:blipFill>
          <a:blip r:embed="rId2"/>
          <a:stretch>
            <a:fillRect/>
          </a:stretch>
        </p:blipFill>
        <p:spPr>
          <a:xfrm>
            <a:off x="1364317" y="0"/>
            <a:ext cx="9463366" cy="6695246"/>
          </a:xfrm>
          <a:prstGeom prst="rect">
            <a:avLst/>
          </a:prstGeom>
        </p:spPr>
      </p:pic>
      <p:sp>
        <p:nvSpPr>
          <p:cNvPr id="2" name="Title">
            <a:extLst>
              <a:ext uri="{FF2B5EF4-FFF2-40B4-BE49-F238E27FC236}">
                <a16:creationId xmlns:a16="http://schemas.microsoft.com/office/drawing/2014/main" id="{24F7767F-B8B6-4D32-B745-FFB1CD5CE78C}"/>
              </a:ext>
            </a:extLst>
          </p:cNvPr>
          <p:cNvSpPr/>
          <p:nvPr/>
        </p:nvSpPr>
        <p:spPr>
          <a:xfrm>
            <a:off x="0" y="162632"/>
            <a:ext cx="11219543" cy="5062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County-Level Tropical Cyclone and Hurricane Exposure, 2009-2018</a:t>
            </a:r>
            <a:endParaRPr lang="en-US" sz="3600" dirty="0">
              <a:solidFill>
                <a:schemeClr val="bg1"/>
              </a:solidFill>
              <a:cs typeface="Arial" panose="020B0604020202020204" pitchFamily="34" charset="0"/>
            </a:endParaRPr>
          </a:p>
        </p:txBody>
      </p:sp>
    </p:spTree>
    <p:extLst>
      <p:ext uri="{BB962C8B-B14F-4D97-AF65-F5344CB8AC3E}">
        <p14:creationId xmlns:p14="http://schemas.microsoft.com/office/powerpoint/2010/main" val="283540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4411</TotalTime>
  <Words>1398</Words>
  <Application>Microsoft Macintosh PowerPoint</Application>
  <PresentationFormat>Widescreen</PresentationFormat>
  <Paragraphs>453</Paragraphs>
  <Slides>17</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Meta OT Book</vt:lpstr>
      <vt:lpstr>Meta OT Medium</vt:lpstr>
      <vt:lpstr>Slack-Lato</vt:lpstr>
      <vt:lpstr>Office Theme</vt:lpstr>
      <vt:lpstr>Disruption to Test Scores after Tropical Cyclones in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Disruption to Test Scores after Tropical Cyclones in the United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Meltzer</dc:creator>
  <cp:lastModifiedBy>Gabriella Meltzer</cp:lastModifiedBy>
  <cp:revision>32</cp:revision>
  <dcterms:created xsi:type="dcterms:W3CDTF">2023-08-07T21:02:54Z</dcterms:created>
  <dcterms:modified xsi:type="dcterms:W3CDTF">2023-09-25T02:37:12Z</dcterms:modified>
</cp:coreProperties>
</file>